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61" r:id="rId3"/>
    <p:sldId id="344" r:id="rId4"/>
    <p:sldId id="262" r:id="rId5"/>
    <p:sldId id="263" r:id="rId6"/>
    <p:sldId id="264" r:id="rId7"/>
    <p:sldId id="265" r:id="rId8"/>
    <p:sldId id="340" r:id="rId9"/>
    <p:sldId id="341" r:id="rId10"/>
    <p:sldId id="342" r:id="rId11"/>
    <p:sldId id="34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35" r:id="rId73"/>
    <p:sldId id="336" r:id="rId74"/>
    <p:sldId id="328" r:id="rId75"/>
    <p:sldId id="337" r:id="rId76"/>
    <p:sldId id="338" r:id="rId77"/>
    <p:sldId id="339" r:id="rId78"/>
    <p:sldId id="331" r:id="rId79"/>
    <p:sldId id="332" r:id="rId80"/>
    <p:sldId id="333" r:id="rId81"/>
  </p:sldIdLst>
  <p:sldSz cx="16256000" cy="91440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88" y="-120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18336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Don't</a:t>
            </a:r>
            <a:r>
              <a:rPr lang="en-US" baseline="0" dirty="0" smtClean="0"/>
              <a:t> upload until after lecture...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9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lIns="38100" tIns="38100" rIns="38100" bIns="38100" anchor="b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2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_photo-v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lIns="38100" tIns="38100" rIns="38100" bIns="38100" anchor="b"/>
          <a:lstStyle>
            <a:lvl1pPr marL="0" marR="0" defTabSz="546100">
              <a:defRPr sz="64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lIns="38100" tIns="38100" rIns="38100" bIns="38100" anchor="b"/>
          <a:lstStyle>
            <a:lvl1pPr marL="0" marR="0" defTabSz="546100">
              <a:defRPr sz="64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46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Black_photo-bullets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685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77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00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74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6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685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77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00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74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6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685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77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00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748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6900" marR="0" indent="-469900" defTabSz="546100">
              <a:spcBef>
                <a:spcPts val="46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749300" marR="0" indent="-533400" defTabSz="546100">
              <a:spcBef>
                <a:spcPts val="35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41400" marR="0" indent="-533400" defTabSz="546100">
              <a:spcBef>
                <a:spcPts val="35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533400" defTabSz="546100">
              <a:spcBef>
                <a:spcPts val="35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8300" marR="0" indent="-533400" defTabSz="546100">
              <a:spcBef>
                <a:spcPts val="35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0400" marR="0" indent="-533400" defTabSz="546100">
              <a:spcBef>
                <a:spcPts val="35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</p:spPr>
        <p:txBody>
          <a:bodyPr lIns="38100" tIns="38100" rIns="38100" bIns="38100" numCol="2" spcCol="696595"/>
          <a:lstStyle>
            <a:lvl1pPr marL="685800" marR="0" indent="-469900" defTabSz="546100">
              <a:spcBef>
                <a:spcPts val="35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977900" marR="0" indent="-469900" defTabSz="546100">
              <a:spcBef>
                <a:spcPts val="35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270000" marR="0" indent="-469900" defTabSz="546100">
              <a:spcBef>
                <a:spcPts val="35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574800" marR="0" indent="-469900" defTabSz="546100">
              <a:spcBef>
                <a:spcPts val="35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866900" marR="0" indent="-469900" defTabSz="546100">
              <a:spcBef>
                <a:spcPts val="3500"/>
              </a:spcBef>
              <a:buClrTx/>
              <a:buSzPct val="171000"/>
              <a:buFontTx/>
              <a:defRPr sz="28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749300" marR="0" indent="-533400" defTabSz="546100">
              <a:spcBef>
                <a:spcPts val="49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041400" marR="0" indent="-533400" defTabSz="546100">
              <a:spcBef>
                <a:spcPts val="49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333500" marR="0" indent="-533400" defTabSz="546100">
              <a:spcBef>
                <a:spcPts val="49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1638300" marR="0" indent="-533400" defTabSz="546100">
              <a:spcBef>
                <a:spcPts val="49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930400" marR="0" indent="-533400" defTabSz="546100">
              <a:spcBef>
                <a:spcPts val="4900"/>
              </a:spcBef>
              <a:buClrTx/>
              <a:buSzPct val="171000"/>
              <a:buFontTx/>
              <a:defRPr sz="3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lack_photo-h-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 lIns="38100" tIns="38100" rIns="38100" bIns="38100"/>
          <a:lstStyle>
            <a:lvl1pPr marL="0" marR="0" defTabSz="546100">
              <a:defRPr sz="760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12800" y="122766"/>
            <a:ext cx="14630400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marL="783590" indent="-285750">
              <a:spcBef>
                <a:spcPts val="900"/>
              </a:spcBef>
              <a:buChar char="–"/>
              <a:defRPr sz="3600"/>
            </a:lvl2pPr>
            <a:lvl3pPr marL="1183639" indent="-228600">
              <a:spcBef>
                <a:spcPts val="700"/>
              </a:spcBef>
              <a:defRPr sz="3200"/>
            </a:lvl3pPr>
            <a:lvl4pPr marL="1640839" indent="-228600">
              <a:spcBef>
                <a:spcPts val="600"/>
              </a:spcBef>
              <a:buChar char="–"/>
              <a:defRPr sz="2600"/>
            </a:lvl4pPr>
            <a:lvl5pPr marL="2098039" indent="-228600">
              <a:spcBef>
                <a:spcPts val="600"/>
              </a:spcBef>
              <a:buChar char="»"/>
              <a:defRPr sz="2600"/>
            </a:lvl5pPr>
          </a:lstStyle>
          <a:p>
            <a:pPr lvl="0">
              <a:defRPr sz="1800">
                <a:uFillTx/>
              </a:defRPr>
            </a:pPr>
            <a:r>
              <a:rPr sz="4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36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2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6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6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3386527" y="8544983"/>
            <a:ext cx="320279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774700">
              <a:defRPr sz="160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54186" marR="54186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1pPr>
      <a:lvl2pPr marL="54186" marR="54186" indent="2286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2pPr>
      <a:lvl3pPr marL="54186" marR="54186" indent="4572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3pPr>
      <a:lvl4pPr marL="54186" marR="54186" indent="6858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4pPr>
      <a:lvl5pPr marL="54186" marR="54186" indent="9144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5pPr>
      <a:lvl6pPr marL="54186" marR="54186" indent="11430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6pPr>
      <a:lvl7pPr marL="54186" marR="54186" indent="13716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7pPr>
      <a:lvl8pPr marL="54186" marR="54186" indent="16002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8pPr>
      <a:lvl9pPr marL="54186" marR="54186" indent="1828800" algn="ctr" defTabSz="609600">
        <a:defRPr sz="5800">
          <a:uFill>
            <a:solidFill/>
          </a:uFill>
          <a:latin typeface="Calibri"/>
          <a:ea typeface="Calibri"/>
          <a:cs typeface="Calibri"/>
          <a:sym typeface="Calibri"/>
        </a:defRPr>
      </a:lvl9pPr>
    </p:titleStyle>
    <p:bodyStyle>
      <a:lvl1pPr marL="383540" marR="54186" indent="-342900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1pPr>
      <a:lvl2pPr marL="831214" marR="54186" indent="-333374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2pPr>
      <a:lvl3pPr marL="1255077" marR="54186" indent="-300037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3pPr>
      <a:lvl4pPr marL="17815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4pPr>
      <a:lvl5pPr marL="22387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5pPr>
      <a:lvl6pPr marL="22387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6pPr>
      <a:lvl7pPr marL="22387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7pPr>
      <a:lvl8pPr marL="22387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8pPr>
      <a:lvl9pPr marL="2238716" marR="54186" indent="-369276" defTabSz="609600">
        <a:spcBef>
          <a:spcPts val="1000"/>
        </a:spcBef>
        <a:buClr>
          <a:srgbClr val="000000"/>
        </a:buClr>
        <a:buSzPct val="100000"/>
        <a:buFont typeface="Arial"/>
        <a:buChar char="•"/>
        <a:defRPr sz="4200">
          <a:uFill>
            <a:solidFill/>
          </a:uFill>
          <a:latin typeface="Calibri"/>
          <a:ea typeface="Calibri"/>
          <a:cs typeface="Calibri"/>
          <a:sym typeface="Calibri"/>
        </a:defRPr>
      </a:lvl9pPr>
    </p:bodyStyle>
    <p:otherStyle>
      <a:lvl1pPr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1pPr>
      <a:lvl2pPr indent="2286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2pPr>
      <a:lvl3pPr indent="4572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3pPr>
      <a:lvl4pPr indent="6858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4pPr>
      <a:lvl5pPr indent="9144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5pPr>
      <a:lvl6pPr indent="11430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6pPr>
      <a:lvl7pPr indent="13716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7pPr>
      <a:lvl8pPr indent="16002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8pPr>
      <a:lvl9pPr indent="1828800" algn="ctr" defTabSz="774700">
        <a:defRPr sz="1600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lice_and_Bob" TargetMode="Externa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lice_and_Bo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-chuck.com/Secret-Decoder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en.wikipedia.org/wiki/Cryptographic_hash_functio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://www.dr-chuck.com/sha1.php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://www.dr-chuck.com/sha1.php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-chuck.com/sha1.php" TargetMode="Externa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2AK3j2rYU7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/sha1.php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Secure_Sockets_Laye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image" Target="../media/image1.jpeg"/><Relationship Id="rId7" Type="http://schemas.openxmlformats.org/officeDocument/2006/relationships/image" Target="../media/image30.png"/><Relationship Id="rId8" Type="http://schemas.openxmlformats.org/officeDocument/2006/relationships/image" Target="../media/image31.jpeg"/><Relationship Id="rId9" Type="http://schemas.openxmlformats.org/officeDocument/2006/relationships/hyperlink" Target="http://www.clker.com/search/networksym/1" TargetMode="External"/><Relationship Id="rId10" Type="http://schemas.openxmlformats.org/officeDocument/2006/relationships/hyperlink" Target="http://flickr.com/photos/nirak/270213335/" TargetMode="External"/><Relationship Id="rId11" Type="http://schemas.openxmlformats.org/officeDocument/2006/relationships/hyperlink" Target="http://creativecommons.org/licenses/by/2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eg"/><Relationship Id="rId1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image" Target="../media/image1.jpeg"/><Relationship Id="rId7" Type="http://schemas.openxmlformats.org/officeDocument/2006/relationships/image" Target="../media/image30.png"/><Relationship Id="rId8" Type="http://schemas.openxmlformats.org/officeDocument/2006/relationships/hyperlink" Target="http://www.clker.com/search/networksym/1" TargetMode="External"/><Relationship Id="rId9" Type="http://schemas.openxmlformats.org/officeDocument/2006/relationships/hyperlink" Target="http://flickr.com/photos/nirak/270213335/" TargetMode="External"/><Relationship Id="rId10" Type="http://schemas.openxmlformats.org/officeDocument/2006/relationships/hyperlink" Target="http://creativecommons.org/licenses/by/2.0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en.wikipedia.org/wiki/Whitfield_Diffie" TargetMode="External"/><Relationship Id="rId5" Type="http://schemas.openxmlformats.org/officeDocument/2006/relationships/hyperlink" Target="http://en.wikipedia.org/wiki/Martin_Hellman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hyperlink" Target="http://en.wikipedia.org/wiki/Ralph_Merk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OCray7RTq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ail.mit.edu/rivest/photos/Len-Adi-Ron.jpg" TargetMode="External"/><Relationship Id="rId4" Type="http://schemas.openxmlformats.org/officeDocument/2006/relationships/image" Target="../media/image39.ti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Leonard_Adleman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ermat's_little_theorem" TargetMode="External"/><Relationship Id="rId4" Type="http://schemas.openxmlformats.org/officeDocument/2006/relationships/hyperlink" Target="http://sergematovic.tripod.com/rsa1.html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M7kEpw1tn50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hishing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gital_signature" TargetMode="External"/><Relationship Id="rId4" Type="http://schemas.openxmlformats.org/officeDocument/2006/relationships/hyperlink" Target="http://en.wikipedia.org/wiki/Public_ke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ryptography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ublic_key_certificate" TargetMode="External"/><Relationship Id="rId3" Type="http://schemas.openxmlformats.org/officeDocument/2006/relationships/hyperlink" Target="http://en.wikipedia.org/wiki/Trusted_third_part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ublic_key_certificate" TargetMode="External"/><Relationship Id="rId3" Type="http://schemas.openxmlformats.org/officeDocument/2006/relationships/hyperlink" Target="http://en.wikipedia.org/wiki/Trusted_third_party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www.youtube.com/watch?v=2AK3j2rYU7o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playlist?list=PLB4D701646DAF081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155700" y="1257300"/>
            <a:ext cx="13931900" cy="3365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Security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Charles Severance</a:t>
            </a:r>
          </a:p>
        </p:txBody>
      </p:sp>
      <p:pic>
        <p:nvPicPr>
          <p:cNvPr id="4" name="CCby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38061" y="7949494"/>
            <a:ext cx="2087035" cy="723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673100" y="2603500"/>
            <a:ext cx="5930900" cy="393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Lets Meet some Nice People</a:t>
            </a:r>
          </a:p>
        </p:txBody>
      </p:sp>
      <p:sp>
        <p:nvSpPr>
          <p:cNvPr id="66" name="Shape 66"/>
          <p:cNvSpPr/>
          <p:nvPr/>
        </p:nvSpPr>
        <p:spPr>
          <a:xfrm>
            <a:off x="4089400" y="8369300"/>
            <a:ext cx="80630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2"/>
              </a:rPr>
              <a:t>http://en.wikipedia.org/wiki/Alice_and_Bob</a:t>
            </a:r>
          </a:p>
        </p:txBody>
      </p:sp>
      <p:pic>
        <p:nvPicPr>
          <p:cNvPr id="67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900" y="1028700"/>
            <a:ext cx="8343901" cy="58971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66831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People With Bad Intent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064500" cy="5702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 i="1">
                <a:solidFill>
                  <a:srgbClr val="FFFFFF"/>
                </a:solidFill>
              </a:rPr>
              <a:t>Carol, Carlos or Charlie, as a third participant in communications.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 i="1">
                <a:solidFill>
                  <a:srgbClr val="FFFFFF"/>
                </a:solidFill>
              </a:rPr>
              <a:t>Chuck, as a third participant usually of malicious intent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 i="1">
                <a:solidFill>
                  <a:srgbClr val="FFFFFF"/>
                </a:solidFill>
              </a:rPr>
              <a:t>Dan or Dave, a fourth participant,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 i="1">
                <a:solidFill>
                  <a:srgbClr val="FFFFFF"/>
                </a:solidFill>
              </a:rPr>
              <a:t>Eve, an eavesdropper, is usually a passive attacker. While she can listen in on messages between Alice and Bob, she cannot modify them.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</a:rPr>
              <a:t>.......</a:t>
            </a:r>
          </a:p>
        </p:txBody>
      </p:sp>
      <p:sp>
        <p:nvSpPr>
          <p:cNvPr id="71" name="Shape 71"/>
          <p:cNvSpPr/>
          <p:nvPr/>
        </p:nvSpPr>
        <p:spPr>
          <a:xfrm>
            <a:off x="4089400" y="8369300"/>
            <a:ext cx="80630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2"/>
              </a:rPr>
              <a:t>http://en.wikipedia.org/wiki/Alice_and_Bob</a:t>
            </a:r>
          </a:p>
        </p:txBody>
      </p:sp>
      <p:pic>
        <p:nvPicPr>
          <p:cNvPr id="72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0" y="2349500"/>
            <a:ext cx="5270500" cy="372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trinity-hacking-hd-cropscale-302x2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7420" y="6505848"/>
            <a:ext cx="2032001" cy="168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trinity-nmapscreen-hd-cropscale-418x2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38100" y="6502400"/>
            <a:ext cx="2718004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 flipH="1" flipV="1">
            <a:off x="12912050" y="5626684"/>
            <a:ext cx="15197" cy="798918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78953386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Terminology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Confidentiality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Prevent unauthorized viewing of private information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Integrity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Information is from who you think it is from and has not been modified since it was sent</a:t>
            </a:r>
          </a:p>
        </p:txBody>
      </p:sp>
      <p:sp>
        <p:nvSpPr>
          <p:cNvPr id="105" name="Shape 105"/>
          <p:cNvSpPr/>
          <p:nvPr/>
        </p:nvSpPr>
        <p:spPr>
          <a:xfrm>
            <a:off x="15862299" y="8724900"/>
            <a:ext cx="927102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Ensuring Confidentiality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Encryption and Decryption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Terminology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Plaintext</a:t>
            </a:r>
            <a:r>
              <a:rPr sz="3600">
                <a:solidFill>
                  <a:srgbClr val="FFFFFF"/>
                </a:solidFill>
              </a:rPr>
              <a:t> is a message that will be put into secret form.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Ciphertext</a:t>
            </a:r>
            <a:r>
              <a:rPr sz="3600">
                <a:solidFill>
                  <a:srgbClr val="FFFFFF"/>
                </a:solidFill>
              </a:rPr>
              <a:t> is a transformed version of </a:t>
            </a:r>
            <a:r>
              <a:rPr sz="3600">
                <a:solidFill>
                  <a:srgbClr val="FF40FF"/>
                </a:solidFill>
              </a:rPr>
              <a:t>plaintext</a:t>
            </a:r>
            <a:r>
              <a:rPr sz="3600">
                <a:solidFill>
                  <a:srgbClr val="FFFFFF"/>
                </a:solidFill>
              </a:rPr>
              <a:t> that is unintelligible to anyone without the means to decrypt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Terminology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transformation of </a:t>
            </a:r>
            <a:r>
              <a:rPr sz="3600">
                <a:solidFill>
                  <a:srgbClr val="FF40FF"/>
                </a:solidFill>
              </a:rPr>
              <a:t>plaintext</a:t>
            </a:r>
            <a:r>
              <a:rPr sz="3600">
                <a:solidFill>
                  <a:srgbClr val="FFFFFF"/>
                </a:solidFill>
              </a:rPr>
              <a:t> to </a:t>
            </a:r>
            <a:r>
              <a:rPr sz="3600">
                <a:solidFill>
                  <a:srgbClr val="FFFB00"/>
                </a:solidFill>
              </a:rPr>
              <a:t>ciphertext</a:t>
            </a:r>
            <a:r>
              <a:rPr sz="3600">
                <a:solidFill>
                  <a:srgbClr val="FFFFFF"/>
                </a:solidFill>
              </a:rPr>
              <a:t> is referred to as </a:t>
            </a:r>
            <a:r>
              <a:rPr sz="3600">
                <a:solidFill>
                  <a:srgbClr val="00FDFF"/>
                </a:solidFill>
              </a:rPr>
              <a:t>encryption</a:t>
            </a:r>
            <a:r>
              <a:rPr sz="3600">
                <a:solidFill>
                  <a:srgbClr val="FFFFFF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Returning the </a:t>
            </a:r>
            <a:r>
              <a:rPr sz="3600">
                <a:solidFill>
                  <a:srgbClr val="FFFB00"/>
                </a:solidFill>
              </a:rPr>
              <a:t>ciphertext</a:t>
            </a:r>
            <a:r>
              <a:rPr sz="3600">
                <a:solidFill>
                  <a:srgbClr val="FFFFFF"/>
                </a:solidFill>
              </a:rPr>
              <a:t> back to </a:t>
            </a:r>
            <a:r>
              <a:rPr sz="3600">
                <a:solidFill>
                  <a:srgbClr val="FF40FF"/>
                </a:solidFill>
              </a:rPr>
              <a:t>plaintext</a:t>
            </a:r>
            <a:r>
              <a:rPr sz="3600">
                <a:solidFill>
                  <a:srgbClr val="FFFFFF"/>
                </a:solidFill>
              </a:rPr>
              <a:t> is referred to as </a:t>
            </a:r>
            <a:r>
              <a:rPr sz="3600">
                <a:solidFill>
                  <a:srgbClr val="FF9300"/>
                </a:solidFill>
              </a:rPr>
              <a:t>decryption</a:t>
            </a:r>
            <a:r>
              <a:rPr sz="3600">
                <a:solidFill>
                  <a:srgbClr val="FFFFFF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strength of a cryptosystem is determined by the encryption and decryption techniques and the length of the </a:t>
            </a:r>
            <a:r>
              <a:rPr sz="3600">
                <a:solidFill>
                  <a:srgbClr val="00F900"/>
                </a:solidFill>
              </a:rPr>
              <a:t>key</a:t>
            </a:r>
            <a:r>
              <a:rPr sz="360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Two Kinds of Systems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Two basic types of cryptosystems exist, </a:t>
            </a:r>
            <a:r>
              <a:rPr sz="3600">
                <a:solidFill>
                  <a:srgbClr val="FF40FF"/>
                </a:solidFill>
              </a:rPr>
              <a:t>secret-key</a:t>
            </a:r>
            <a:r>
              <a:rPr sz="3600">
                <a:solidFill>
                  <a:srgbClr val="FFFFFF"/>
                </a:solidFill>
              </a:rPr>
              <a:t> and </a:t>
            </a:r>
            <a:r>
              <a:rPr sz="3600">
                <a:solidFill>
                  <a:srgbClr val="FFFB00"/>
                </a:solidFill>
              </a:rPr>
              <a:t>public-key</a:t>
            </a:r>
            <a:r>
              <a:rPr sz="3600">
                <a:solidFill>
                  <a:srgbClr val="FFFFFF"/>
                </a:solidFill>
              </a:rPr>
              <a:t>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 a secret-key scheme, the key used for encryption must be the same key used for decryption.  Also called symmetric-key cryptosystem.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Secret-key cryptosystems have the </a:t>
            </a:r>
            <a:r>
              <a:rPr sz="3600">
                <a:solidFill>
                  <a:srgbClr val="FF40FF"/>
                </a:solidFill>
              </a:rPr>
              <a:t>problem of secure key distribution</a:t>
            </a:r>
            <a:r>
              <a:rPr sz="3600">
                <a:solidFill>
                  <a:srgbClr val="FFFFFF"/>
                </a:solidFill>
              </a:rPr>
              <a:t> to all parties using the cryptosystem.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965200" y="838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"candy"</a:t>
            </a:r>
          </a:p>
        </p:txBody>
      </p:sp>
      <p:sp>
        <p:nvSpPr>
          <p:cNvPr id="120" name="Shape 120"/>
          <p:cNvSpPr/>
          <p:nvPr/>
        </p:nvSpPr>
        <p:spPr>
          <a:xfrm>
            <a:off x="4635500" y="5435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0337800" y="5435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22" name="1194983899606690431network_could_nicolas_cl_.svg.m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4483184"/>
            <a:ext cx="4203701" cy="318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640611" y="5492750"/>
            <a:ext cx="32385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26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Message Might be Intercepted</a:t>
            </a:r>
          </a:p>
        </p:txBody>
      </p:sp>
      <p:sp>
        <p:nvSpPr>
          <p:cNvPr id="124" name="Shape 124"/>
          <p:cNvSpPr/>
          <p:nvPr/>
        </p:nvSpPr>
        <p:spPr>
          <a:xfrm>
            <a:off x="965200" y="52324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CipherText: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"dboez"</a:t>
            </a:r>
          </a:p>
        </p:txBody>
      </p:sp>
      <p:sp>
        <p:nvSpPr>
          <p:cNvPr id="125" name="Shape 125"/>
          <p:cNvSpPr/>
          <p:nvPr/>
        </p:nvSpPr>
        <p:spPr>
          <a:xfrm rot="5400000">
            <a:off x="1517650" y="3232150"/>
            <a:ext cx="2095501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52326" y="3302000"/>
            <a:ext cx="154751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Encrypt</a:t>
            </a:r>
          </a:p>
        </p:txBody>
      </p:sp>
      <p:sp>
        <p:nvSpPr>
          <p:cNvPr id="127" name="Shape 127"/>
          <p:cNvSpPr/>
          <p:nvPr/>
        </p:nvSpPr>
        <p:spPr>
          <a:xfrm>
            <a:off x="12369800" y="52324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CipherText: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"dboez"</a:t>
            </a:r>
          </a:p>
        </p:txBody>
      </p:sp>
      <p:sp>
        <p:nvSpPr>
          <p:cNvPr id="128" name="Shape 128"/>
          <p:cNvSpPr/>
          <p:nvPr/>
        </p:nvSpPr>
        <p:spPr>
          <a:xfrm>
            <a:off x="12306300" y="838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"candy"</a:t>
            </a:r>
          </a:p>
        </p:txBody>
      </p:sp>
      <p:sp>
        <p:nvSpPr>
          <p:cNvPr id="129" name="Shape 129"/>
          <p:cNvSpPr/>
          <p:nvPr/>
        </p:nvSpPr>
        <p:spPr>
          <a:xfrm rot="16200000">
            <a:off x="12884150" y="3232150"/>
            <a:ext cx="20955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1872949" y="3759200"/>
            <a:ext cx="165221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Decrypt</a:t>
            </a:r>
          </a:p>
        </p:txBody>
      </p:sp>
      <p:sp>
        <p:nvSpPr>
          <p:cNvPr id="131" name="Shape 131"/>
          <p:cNvSpPr/>
          <p:nvPr/>
        </p:nvSpPr>
        <p:spPr>
          <a:xfrm>
            <a:off x="7649765" y="762000"/>
            <a:ext cx="1243237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c = d</a:t>
            </a:r>
          </a:p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a = b</a:t>
            </a:r>
          </a:p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n = o</a:t>
            </a:r>
          </a:p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d = e</a:t>
            </a:r>
          </a:p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y = z</a:t>
            </a:r>
          </a:p>
        </p:txBody>
      </p:sp>
      <p:sp>
        <p:nvSpPr>
          <p:cNvPr id="132" name="Shape 132"/>
          <p:cNvSpPr/>
          <p:nvPr/>
        </p:nvSpPr>
        <p:spPr>
          <a:xfrm>
            <a:off x="2049598" y="8013700"/>
            <a:ext cx="103897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Alice</a:t>
            </a:r>
          </a:p>
        </p:txBody>
      </p:sp>
      <p:sp>
        <p:nvSpPr>
          <p:cNvPr id="133" name="Shape 133"/>
          <p:cNvSpPr/>
          <p:nvPr/>
        </p:nvSpPr>
        <p:spPr>
          <a:xfrm>
            <a:off x="13758403" y="7912100"/>
            <a:ext cx="85256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Bob</a:t>
            </a:r>
          </a:p>
        </p:txBody>
      </p:sp>
      <p:sp>
        <p:nvSpPr>
          <p:cNvPr id="134" name="Shape 134"/>
          <p:cNvSpPr/>
          <p:nvPr/>
        </p:nvSpPr>
        <p:spPr>
          <a:xfrm>
            <a:off x="7889986" y="8013700"/>
            <a:ext cx="75299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26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2600"/>
                </a:solidFill>
              </a:rPr>
              <a:t>Eve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584200" y="520700"/>
            <a:ext cx="7835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Caesar Cipher</a:t>
            </a:r>
          </a:p>
        </p:txBody>
      </p:sp>
      <p:pic>
        <p:nvPicPr>
          <p:cNvPr id="137" name="Caesar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1700" y="338963"/>
            <a:ext cx="7035800" cy="296383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4152900" y="8369300"/>
            <a:ext cx="793871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http://en.wikipedia.org/wiki/Caesar_cipher</a:t>
            </a:r>
          </a:p>
        </p:txBody>
      </p:sp>
      <p:sp>
        <p:nvSpPr>
          <p:cNvPr id="139" name="Shape 139"/>
          <p:cNvSpPr/>
          <p:nvPr/>
        </p:nvSpPr>
        <p:spPr>
          <a:xfrm>
            <a:off x="1762633" y="3803650"/>
            <a:ext cx="13055601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4200" dirty="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rPr>
              <a:t>Caesar cipher is one of the simplest and most widely known encryption techniques. It is a type of substitution cipher in which each letter in the plaintext is replaced by a letter some fixed number of positions down the alphabet.</a:t>
            </a:r>
          </a:p>
        </p:txBody>
      </p:sp>
      <p:sp>
        <p:nvSpPr>
          <p:cNvPr id="140" name="Shape 140"/>
          <p:cNvSpPr/>
          <p:nvPr/>
        </p:nvSpPr>
        <p:spPr>
          <a:xfrm>
            <a:off x="13610232" y="1358900"/>
            <a:ext cx="176830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433FF"/>
                </a:solidFill>
              </a:rPr>
              <a:t>Shift of 3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3556000" y="7937500"/>
            <a:ext cx="913663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http://www.youtube.com/watch?v=zdA__2tKoIU</a:t>
            </a:r>
          </a:p>
        </p:txBody>
      </p:sp>
      <p:pic>
        <p:nvPicPr>
          <p:cNvPr id="143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3530600"/>
            <a:ext cx="5499100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Untitled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469900"/>
            <a:ext cx="5918200" cy="450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Untitled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0600" y="3060700"/>
            <a:ext cx="5588000" cy="4394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1270009" y="996950"/>
            <a:ext cx="38481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00F900"/>
                </a:solidFill>
              </a:rPr>
              <a:t>Secret Decoder Ring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Paranoia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Who is out to get you?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If you are interesting or influential people want to get into your personal info.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If you are normal, folks want to use your resources or take your information to make money…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Usually no one cares…  But it is safest to assume some is always trying…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279400" y="1651000"/>
            <a:ext cx="15679167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PP:  A B C D E F G H I J K L M N O P Q R S T U V W X Y Z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01:  B C D E F G H I J K L M N O P Q R S T U V W X Y Z A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02:  C D E F G H I J K L M N O P Q R S T U V W X Y Z A B  </a:t>
            </a:r>
          </a:p>
          <a:p>
            <a:pPr lvl="0" algn="ctr" defTabSz="546100">
              <a:defRPr sz="1800"/>
            </a:pPr>
            <a:endParaRPr sz="36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08:  I J K L M N O P Q R S T U V W X Y Z A B C D E F G H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09:  J K L M N O P Q R S T U V W X Y Z A B C D E F G H I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10:  K L M N O P Q R S T U V W X Y Z A B C D E F G H I J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11:  L M N O P Q R S T U V W X Y Z A B C D E F G H I J K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12:  M N O P Q R S T U V W X Y Z A B C D E F G H I J K L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13:  N O P Q R S T U V W X Y Z A B C D E F G H I J K L M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14:  O P Q R S T U V W X Y Z A B C D E F G H I J K L M N  </a:t>
            </a:r>
          </a:p>
        </p:txBody>
      </p:sp>
      <p:sp>
        <p:nvSpPr>
          <p:cNvPr id="149" name="Shape 149"/>
          <p:cNvSpPr/>
          <p:nvPr/>
        </p:nvSpPr>
        <p:spPr>
          <a:xfrm>
            <a:off x="4687614" y="622300"/>
            <a:ext cx="688813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Secret Decoder Ring - Shift Number</a:t>
            </a:r>
          </a:p>
        </p:txBody>
      </p:sp>
      <p:sp>
        <p:nvSpPr>
          <p:cNvPr id="150" name="Shape 150"/>
          <p:cNvSpPr/>
          <p:nvPr/>
        </p:nvSpPr>
        <p:spPr>
          <a:xfrm>
            <a:off x="3860800" y="8229600"/>
            <a:ext cx="852539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2"/>
              </a:rPr>
              <a:t>http://www.dr-chuck.com/Secret-Decoder.pdf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Break the Code I</a:t>
            </a:r>
          </a:p>
        </p:txBody>
      </p:sp>
      <p:sp>
        <p:nvSpPr>
          <p:cNvPr id="153" name="Shape 153"/>
          <p:cNvSpPr/>
          <p:nvPr/>
        </p:nvSpPr>
        <p:spPr>
          <a:xfrm>
            <a:off x="2540000" y="36957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CipherText: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"upbtu"</a:t>
            </a:r>
          </a:p>
        </p:txBody>
      </p:sp>
      <p:sp>
        <p:nvSpPr>
          <p:cNvPr id="154" name="Shape 154"/>
          <p:cNvSpPr/>
          <p:nvPr/>
        </p:nvSpPr>
        <p:spPr>
          <a:xfrm>
            <a:off x="9230233" y="6051550"/>
            <a:ext cx="5575301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For each number 1..26, see if when you decrypt the message using that shift, it makes sense.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Break the Code I</a:t>
            </a:r>
          </a:p>
        </p:txBody>
      </p:sp>
      <p:sp>
        <p:nvSpPr>
          <p:cNvPr id="157" name="Shape 157"/>
          <p:cNvSpPr/>
          <p:nvPr/>
        </p:nvSpPr>
        <p:spPr>
          <a:xfrm>
            <a:off x="2540000" y="36957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CipherText: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</a:t>
            </a:r>
            <a:r>
              <a:rPr sz="4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u</a:t>
            </a:r>
            <a:r>
              <a:rPr sz="4700">
                <a:solidFill>
                  <a:srgbClr val="FFFB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</a:t>
            </a: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btu"</a:t>
            </a:r>
          </a:p>
        </p:txBody>
      </p:sp>
      <p:sp>
        <p:nvSpPr>
          <p:cNvPr id="158" name="Shape 158"/>
          <p:cNvSpPr/>
          <p:nvPr/>
        </p:nvSpPr>
        <p:spPr>
          <a:xfrm>
            <a:off x="10147300" y="36957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</a:t>
            </a:r>
            <a:r>
              <a:rPr sz="47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t</a:t>
            </a:r>
            <a:r>
              <a:rPr sz="4700">
                <a:solidFill>
                  <a:srgbClr val="00FD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ast"</a:t>
            </a:r>
          </a:p>
        </p:txBody>
      </p:sp>
      <p:sp>
        <p:nvSpPr>
          <p:cNvPr id="159" name="Shape 159"/>
          <p:cNvSpPr/>
          <p:nvPr/>
        </p:nvSpPr>
        <p:spPr>
          <a:xfrm>
            <a:off x="13588789" y="7988300"/>
            <a:ext cx="216678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 shift of 1</a:t>
            </a:r>
          </a:p>
        </p:txBody>
      </p:sp>
      <p:sp>
        <p:nvSpPr>
          <p:cNvPr id="160" name="Shape 160"/>
          <p:cNvSpPr/>
          <p:nvPr/>
        </p:nvSpPr>
        <p:spPr>
          <a:xfrm>
            <a:off x="-22908" y="6273800"/>
            <a:ext cx="16301815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00:  A B C D E F G H I J K L M N </a:t>
            </a:r>
            <a:r>
              <a:rPr sz="3600" b="1">
                <a:solidFill>
                  <a:srgbClr val="00FDFF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 Q R S </a:t>
            </a:r>
            <a:r>
              <a:rPr sz="3600" b="1">
                <a:solidFill>
                  <a:srgbClr val="00F9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U V W X Y Z  </a:t>
            </a:r>
          </a:p>
          <a:p>
            <a:pPr lvl="0" algn="ctr" defTabSz="546100">
              <a:defRPr sz="1800"/>
            </a:pP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01:  B C D E F G H I J K L M N O </a:t>
            </a:r>
            <a:r>
              <a:rPr sz="3600" b="1">
                <a:solidFill>
                  <a:srgbClr val="FFFB0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Q R S T </a:t>
            </a:r>
            <a:r>
              <a:rPr sz="3600" b="1">
                <a:solidFill>
                  <a:srgbClr val="FF9300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sz="36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 W X Y Z A 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Break the Code II</a:t>
            </a:r>
          </a:p>
        </p:txBody>
      </p:sp>
      <p:sp>
        <p:nvSpPr>
          <p:cNvPr id="163" name="Shape 163"/>
          <p:cNvSpPr/>
          <p:nvPr/>
        </p:nvSpPr>
        <p:spPr>
          <a:xfrm>
            <a:off x="-2667" y="3987800"/>
            <a:ext cx="162433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 b="1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00F900"/>
                </a:solidFill>
              </a:rPr>
              <a:t>Uryyb, zl anzr vf Puhpx naq V arrq zbarl naq n wrg.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Break the Code II</a:t>
            </a:r>
          </a:p>
        </p:txBody>
      </p:sp>
      <p:sp>
        <p:nvSpPr>
          <p:cNvPr id="166" name="Shape 166"/>
          <p:cNvSpPr/>
          <p:nvPr/>
        </p:nvSpPr>
        <p:spPr>
          <a:xfrm>
            <a:off x="-2667" y="3987800"/>
            <a:ext cx="16243301" cy="6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 b="1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00F900"/>
                </a:solidFill>
              </a:rPr>
              <a:t>Uryyb, zl anzr vf Puhpx naq V arrq zbarl naq n wrg.</a:t>
            </a:r>
          </a:p>
        </p:txBody>
      </p:sp>
      <p:sp>
        <p:nvSpPr>
          <p:cNvPr id="167" name="Shape 167"/>
          <p:cNvSpPr/>
          <p:nvPr/>
        </p:nvSpPr>
        <p:spPr>
          <a:xfrm>
            <a:off x="-3027" y="5499100"/>
            <a:ext cx="162433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 b="1">
                <a:solidFill>
                  <a:srgbClr val="00F900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00F900"/>
                </a:solidFill>
              </a:rPr>
              <a:t>Hello, my name is Chuck and I need money and a jet.</a:t>
            </a:r>
          </a:p>
        </p:txBody>
      </p:sp>
      <p:sp>
        <p:nvSpPr>
          <p:cNvPr id="168" name="Shape 168"/>
          <p:cNvSpPr/>
          <p:nvPr/>
        </p:nvSpPr>
        <p:spPr>
          <a:xfrm>
            <a:off x="6792478" y="7950200"/>
            <a:ext cx="311021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www.rot13.com</a:t>
            </a:r>
          </a:p>
        </p:txBody>
      </p:sp>
      <p:sp>
        <p:nvSpPr>
          <p:cNvPr id="169" name="Shape 169"/>
          <p:cNvSpPr/>
          <p:nvPr/>
        </p:nvSpPr>
        <p:spPr>
          <a:xfrm>
            <a:off x="15862299" y="8724900"/>
            <a:ext cx="927102" cy="92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4305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Cryptographic Hashes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Integrity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Terminology</a:t>
            </a:r>
          </a:p>
        </p:txBody>
      </p:sp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Confidentiality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Prevent unauthorized viewing of private information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Integrity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Information is from who you think it is from and has not been modified since it was sent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00203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Cryptographic Hash</a:t>
            </a:r>
          </a:p>
        </p:txBody>
      </p:sp>
      <p:sp>
        <p:nvSpPr>
          <p:cNvPr id="177" name="Shape 177"/>
          <p:cNvSpPr/>
          <p:nvPr/>
        </p:nvSpPr>
        <p:spPr>
          <a:xfrm>
            <a:off x="2743199" y="8369300"/>
            <a:ext cx="1075290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http://en.wikipedia.org/wiki/Cryptographic_hash_function</a:t>
            </a:r>
          </a:p>
        </p:txBody>
      </p:sp>
      <p:sp>
        <p:nvSpPr>
          <p:cNvPr id="178" name="Shape 178"/>
          <p:cNvSpPr/>
          <p:nvPr/>
        </p:nvSpPr>
        <p:spPr>
          <a:xfrm>
            <a:off x="1038733" y="3371850"/>
            <a:ext cx="13373101" cy="368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A cryptographic hash function is a function that takes an arbitrary </a:t>
            </a:r>
            <a:r>
              <a:rPr sz="4100" dirty="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block of data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and returns a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fixed-size bit string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, the (cryptographic)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hash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value, such that an accidental or intentional change to the data will change the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hash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value. The </a:t>
            </a:r>
            <a:r>
              <a:rPr sz="4100" dirty="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data to be encoded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is often called the "</a:t>
            </a:r>
            <a:r>
              <a:rPr sz="4100" dirty="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message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," and the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hash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value is sometimes called the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message digest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or simply </a:t>
            </a:r>
            <a:r>
              <a:rPr sz="4100" dirty="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digest</a:t>
            </a:r>
            <a:r>
              <a:rPr sz="41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.</a:t>
            </a:r>
          </a:p>
        </p:txBody>
      </p:sp>
      <p:pic>
        <p:nvPicPr>
          <p:cNvPr id="179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0859" y="330200"/>
            <a:ext cx="3812046" cy="271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469900"/>
            <a:ext cx="10670164" cy="760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917208" y="8375650"/>
            <a:ext cx="868429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B00"/>
                </a:solidFill>
                <a:hlinkClick r:id="rId3"/>
              </a:rPr>
              <a:t>http://en.wikipedia.org/wiki/Cryptographic_hash_function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927100" y="7493000"/>
            <a:ext cx="64628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http://en.wikipedia.org/wiki/SHA-1</a:t>
            </a:r>
          </a:p>
        </p:txBody>
      </p:sp>
      <p:sp>
        <p:nvSpPr>
          <p:cNvPr id="185" name="Shape 185"/>
          <p:cNvSpPr/>
          <p:nvPr/>
        </p:nvSpPr>
        <p:spPr>
          <a:xfrm>
            <a:off x="8520174" y="419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http://www.dr-chuck.com/sha1.php</a:t>
            </a:r>
          </a:p>
        </p:txBody>
      </p:sp>
      <p:pic>
        <p:nvPicPr>
          <p:cNvPr id="186" name="Untitled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17500"/>
            <a:ext cx="6794500" cy="447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titled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00" y="1727200"/>
            <a:ext cx="6794500" cy="447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titled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0" y="4318000"/>
            <a:ext cx="6794500" cy="447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Security is always a Tradeoff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"Perfect security" is unachievable - Must find the right tradeoff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Security .versus. Cost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Security .versus. Convenience (See also, "profit")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"More" is not always better – vendors of products will try to convince you that you *cannot live* without their particular gadget</a:t>
            </a:r>
          </a:p>
        </p:txBody>
      </p:sp>
    </p:spTree>
    <p:extLst>
      <p:ext uri="{BB962C8B-B14F-4D97-AF65-F5344CB8AC3E}">
        <p14:creationId xmlns:p14="http://schemas.microsoft.com/office/powerpoint/2010/main" val="3600373209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Hashes for Passwords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As a general rule, systems do not store your password in plain text their databases in case they 'lose' their data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When you set the password, they compute a hash and store the hash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When you try to log in they compute the hash of what you type as a password and if it matches what they have stored - they let you in.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This is why a respectable system will never send your PW to you - they can only reset it!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2921000" y="1485900"/>
            <a:ext cx="2781300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SHA-1</a:t>
            </a:r>
          </a:p>
        </p:txBody>
      </p:sp>
      <p:sp>
        <p:nvSpPr>
          <p:cNvPr id="194" name="Shape 194"/>
          <p:cNvSpPr/>
          <p:nvPr/>
        </p:nvSpPr>
        <p:spPr>
          <a:xfrm>
            <a:off x="773509" y="1803400"/>
            <a:ext cx="100034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fluffy</a:t>
            </a:r>
          </a:p>
        </p:txBody>
      </p:sp>
      <p:sp>
        <p:nvSpPr>
          <p:cNvPr id="195" name="Shape 195"/>
          <p:cNvSpPr/>
          <p:nvPr/>
        </p:nvSpPr>
        <p:spPr>
          <a:xfrm>
            <a:off x="6849467" y="1701800"/>
            <a:ext cx="899063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d9d71ab718931a89de1e986bc62f6c988ddc1813</a:t>
            </a:r>
          </a:p>
        </p:txBody>
      </p:sp>
      <p:sp>
        <p:nvSpPr>
          <p:cNvPr id="196" name="Shape 196"/>
          <p:cNvSpPr/>
          <p:nvPr/>
        </p:nvSpPr>
        <p:spPr>
          <a:xfrm flipH="1">
            <a:off x="5737890" y="2089553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7" name="Shape 197"/>
          <p:cNvSpPr/>
          <p:nvPr/>
        </p:nvSpPr>
        <p:spPr>
          <a:xfrm flipH="1">
            <a:off x="2146300" y="21209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869397" y="342900"/>
            <a:ext cx="83157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Store the 'hashed password' in the database.</a:t>
            </a:r>
          </a:p>
        </p:txBody>
      </p:sp>
      <p:sp>
        <p:nvSpPr>
          <p:cNvPr id="199" name="Shape 199"/>
          <p:cNvSpPr/>
          <p:nvPr/>
        </p:nvSpPr>
        <p:spPr>
          <a:xfrm>
            <a:off x="741945" y="342900"/>
            <a:ext cx="446707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Setting a new password</a:t>
            </a:r>
          </a:p>
        </p:txBody>
      </p:sp>
      <p:sp>
        <p:nvSpPr>
          <p:cNvPr id="200" name="Shape 200"/>
          <p:cNvSpPr/>
          <p:nvPr/>
        </p:nvSpPr>
        <p:spPr>
          <a:xfrm>
            <a:off x="2806700" y="4406900"/>
            <a:ext cx="2781300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SHA-1</a:t>
            </a:r>
          </a:p>
        </p:txBody>
      </p:sp>
      <p:sp>
        <p:nvSpPr>
          <p:cNvPr id="201" name="Shape 201"/>
          <p:cNvSpPr/>
          <p:nvPr/>
        </p:nvSpPr>
        <p:spPr>
          <a:xfrm>
            <a:off x="653144" y="4724400"/>
            <a:ext cx="101486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pony</a:t>
            </a:r>
          </a:p>
        </p:txBody>
      </p:sp>
      <p:sp>
        <p:nvSpPr>
          <p:cNvPr id="202" name="Shape 202"/>
          <p:cNvSpPr/>
          <p:nvPr/>
        </p:nvSpPr>
        <p:spPr>
          <a:xfrm flipH="1">
            <a:off x="5626100" y="50165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03" name="Shape 203"/>
          <p:cNvSpPr/>
          <p:nvPr/>
        </p:nvSpPr>
        <p:spPr>
          <a:xfrm flipH="1">
            <a:off x="2032000" y="50419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6832600" y="4699000"/>
            <a:ext cx="875689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2629fb6d2384da89796a4811ef6db5f2ac657bab</a:t>
            </a:r>
          </a:p>
        </p:txBody>
      </p:sp>
      <p:sp>
        <p:nvSpPr>
          <p:cNvPr id="205" name="Shape 205"/>
          <p:cNvSpPr/>
          <p:nvPr/>
        </p:nvSpPr>
        <p:spPr>
          <a:xfrm>
            <a:off x="2743200" y="6184900"/>
            <a:ext cx="2781300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SHA-1</a:t>
            </a:r>
          </a:p>
        </p:txBody>
      </p:sp>
      <p:sp>
        <p:nvSpPr>
          <p:cNvPr id="206" name="Shape 206"/>
          <p:cNvSpPr/>
          <p:nvPr/>
        </p:nvSpPr>
        <p:spPr>
          <a:xfrm>
            <a:off x="596900" y="6502400"/>
            <a:ext cx="100034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fluffy</a:t>
            </a:r>
          </a:p>
        </p:txBody>
      </p:sp>
      <p:sp>
        <p:nvSpPr>
          <p:cNvPr id="207" name="Shape 207"/>
          <p:cNvSpPr/>
          <p:nvPr/>
        </p:nvSpPr>
        <p:spPr>
          <a:xfrm>
            <a:off x="6667500" y="6400800"/>
            <a:ext cx="899063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d9d71ab718931a89de1e986bc62f6c988ddc1813</a:t>
            </a:r>
          </a:p>
        </p:txBody>
      </p:sp>
      <p:sp>
        <p:nvSpPr>
          <p:cNvPr id="208" name="Shape 208"/>
          <p:cNvSpPr/>
          <p:nvPr/>
        </p:nvSpPr>
        <p:spPr>
          <a:xfrm flipH="1">
            <a:off x="5562600" y="67945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09" name="Shape 209"/>
          <p:cNvSpPr/>
          <p:nvPr/>
        </p:nvSpPr>
        <p:spPr>
          <a:xfrm flipH="1">
            <a:off x="1968500" y="68199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696205" y="3263900"/>
            <a:ext cx="282066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40FF"/>
                </a:solidFill>
              </a:rPr>
              <a:t>Log in attempt</a:t>
            </a:r>
          </a:p>
        </p:txBody>
      </p:sp>
      <p:sp>
        <p:nvSpPr>
          <p:cNvPr id="211" name="Shape 211"/>
          <p:cNvSpPr/>
          <p:nvPr/>
        </p:nvSpPr>
        <p:spPr>
          <a:xfrm>
            <a:off x="8498544" y="7442200"/>
            <a:ext cx="124747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Match</a:t>
            </a:r>
          </a:p>
        </p:txBody>
      </p:sp>
      <p:sp>
        <p:nvSpPr>
          <p:cNvPr id="212" name="Shape 212"/>
          <p:cNvSpPr/>
          <p:nvPr/>
        </p:nvSpPr>
        <p:spPr>
          <a:xfrm flipH="1">
            <a:off x="9832789" y="7018235"/>
            <a:ext cx="703915" cy="681918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290574" y="8293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Digital Signatures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Message Integrity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Message Integrity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When you get a message from someone, did that message really come from who you think it came from?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Was the message altered while in transit or is the copy you received the same as the copy that was sent?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3"/>
          <p:cNvGrpSpPr/>
          <p:nvPr/>
        </p:nvGrpSpPr>
        <p:grpSpPr>
          <a:xfrm>
            <a:off x="2552700" y="2641600"/>
            <a:ext cx="4203701" cy="3180800"/>
            <a:chOff x="0" y="0"/>
            <a:chExt cx="4203700" cy="3180799"/>
          </a:xfrm>
        </p:grpSpPr>
        <p:pic>
          <p:nvPicPr>
            <p:cNvPr id="221" name="1194983899606690431network_could_nicolas_cl_.svg.me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Shape 222"/>
            <p:cNvSpPr/>
            <p:nvPr/>
          </p:nvSpPr>
          <p:spPr>
            <a:xfrm>
              <a:off x="622300" y="1016000"/>
              <a:ext cx="3238500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Insecure Medium</a:t>
              </a:r>
            </a:p>
          </p:txBody>
        </p:sp>
      </p:grpSp>
      <p:sp>
        <p:nvSpPr>
          <p:cNvPr id="224" name="Shape 224"/>
          <p:cNvSpPr/>
          <p:nvPr/>
        </p:nvSpPr>
        <p:spPr>
          <a:xfrm>
            <a:off x="7277100" y="35941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9093200" y="2730500"/>
            <a:ext cx="4572000" cy="29718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"Eat More Ovaltine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-- Annie"</a:t>
            </a:r>
          </a:p>
        </p:txBody>
      </p:sp>
      <p:sp>
        <p:nvSpPr>
          <p:cNvPr id="226" name="Shape 226"/>
          <p:cNvSpPr/>
          <p:nvPr/>
        </p:nvSpPr>
        <p:spPr>
          <a:xfrm>
            <a:off x="10738656" y="895350"/>
            <a:ext cx="128845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61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00">
                <a:solidFill>
                  <a:srgbClr val="00F900"/>
                </a:solidFill>
              </a:rPr>
              <a:t>You</a:t>
            </a:r>
          </a:p>
        </p:txBody>
      </p:sp>
      <p:sp>
        <p:nvSpPr>
          <p:cNvPr id="227" name="Shape 227"/>
          <p:cNvSpPr/>
          <p:nvPr/>
        </p:nvSpPr>
        <p:spPr>
          <a:xfrm>
            <a:off x="2829433" y="6953250"/>
            <a:ext cx="101600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might we be very sure this message really came from Annie and it was not altered enroute?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Simple Message Signing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Shared secret transported securely 'out of band'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Before sending the message, concatenate the secret to the message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Compute the SHA digest of the message+secret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Send message + digest across insecure transport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Receiving a Signed Message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Receive message + digest from insecure transport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Remove digest and add secret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Compute SHA digest for message + secret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Compare the computed digest to the received digest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229928" y="1079500"/>
            <a:ext cx="351651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Eat More Ovaltine</a:t>
            </a:r>
          </a:p>
        </p:txBody>
      </p:sp>
      <p:sp>
        <p:nvSpPr>
          <p:cNvPr id="236" name="Shape 236"/>
          <p:cNvSpPr/>
          <p:nvPr/>
        </p:nvSpPr>
        <p:spPr>
          <a:xfrm>
            <a:off x="1211560" y="1905000"/>
            <a:ext cx="449699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sp>
        <p:nvSpPr>
          <p:cNvPr id="237" name="Shape 237"/>
          <p:cNvSpPr/>
          <p:nvPr/>
        </p:nvSpPr>
        <p:spPr>
          <a:xfrm>
            <a:off x="6908800" y="1587500"/>
            <a:ext cx="2781300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SHA-1</a:t>
            </a:r>
          </a:p>
        </p:txBody>
      </p:sp>
      <p:sp>
        <p:nvSpPr>
          <p:cNvPr id="238" name="Shape 238"/>
          <p:cNvSpPr/>
          <p:nvPr/>
        </p:nvSpPr>
        <p:spPr>
          <a:xfrm flipH="1">
            <a:off x="9725690" y="2191153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39" name="Shape 239"/>
          <p:cNvSpPr/>
          <p:nvPr/>
        </p:nvSpPr>
        <p:spPr>
          <a:xfrm flipH="1">
            <a:off x="6134100" y="22225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1771920" y="1905000"/>
            <a:ext cx="1452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241" name="Shape 241"/>
          <p:cNvSpPr/>
          <p:nvPr/>
        </p:nvSpPr>
        <p:spPr>
          <a:xfrm>
            <a:off x="5879083" y="3327400"/>
            <a:ext cx="48546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242" name="Shape 242"/>
          <p:cNvSpPr/>
          <p:nvPr/>
        </p:nvSpPr>
        <p:spPr>
          <a:xfrm>
            <a:off x="197975" y="4245477"/>
            <a:ext cx="15992033" cy="4358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5918200" y="4584700"/>
            <a:ext cx="48546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244" name="Shape 244"/>
          <p:cNvSpPr/>
          <p:nvPr/>
        </p:nvSpPr>
        <p:spPr>
          <a:xfrm>
            <a:off x="1206500" y="6858000"/>
            <a:ext cx="449699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6134100" y="6540500"/>
            <a:ext cx="7091214" cy="1270000"/>
            <a:chOff x="0" y="0"/>
            <a:chExt cx="7091213" cy="1270000"/>
          </a:xfrm>
        </p:grpSpPr>
        <p:sp>
          <p:nvSpPr>
            <p:cNvPr id="245" name="Shape 245"/>
            <p:cNvSpPr/>
            <p:nvPr/>
          </p:nvSpPr>
          <p:spPr>
            <a:xfrm>
              <a:off x="77470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46100">
                <a:def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effectLst/>
                </a:defRPr>
              </a:pPr>
              <a:r>
                <a: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SHA-1</a:t>
              </a:r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3594100" y="6096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flipH="1">
              <a:off x="0" y="6350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31900" y="5257354"/>
            <a:ext cx="11993414" cy="1397446"/>
            <a:chOff x="0" y="0"/>
            <a:chExt cx="11993413" cy="1397445"/>
          </a:xfrm>
        </p:grpSpPr>
        <p:sp>
          <p:nvSpPr>
            <p:cNvPr id="250" name="Shape 250"/>
            <p:cNvSpPr/>
            <p:nvPr/>
          </p:nvSpPr>
          <p:spPr>
            <a:xfrm>
              <a:off x="0" y="775145"/>
              <a:ext cx="351651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Eat More Ovaltine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0540999" y="584645"/>
              <a:ext cx="145241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  <p:sp>
          <p:nvSpPr>
            <p:cNvPr id="252" name="Shape 252"/>
            <p:cNvSpPr/>
            <p:nvPr/>
          </p:nvSpPr>
          <p:spPr>
            <a:xfrm flipV="1">
              <a:off x="2991580" y="21995"/>
              <a:ext cx="2050733" cy="703914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 flipH="1" flipV="1">
              <a:off x="9238811" y="0"/>
              <a:ext cx="1297841" cy="747907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55" name="Shape 255"/>
          <p:cNvSpPr/>
          <p:nvPr/>
        </p:nvSpPr>
        <p:spPr>
          <a:xfrm>
            <a:off x="13646559" y="6362700"/>
            <a:ext cx="187344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Match!  :)</a:t>
            </a:r>
          </a:p>
        </p:txBody>
      </p:sp>
      <p:sp>
        <p:nvSpPr>
          <p:cNvPr id="256" name="Shape 256"/>
          <p:cNvSpPr/>
          <p:nvPr/>
        </p:nvSpPr>
        <p:spPr>
          <a:xfrm>
            <a:off x="4847332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hlinkClick r:id="rId3"/>
              </a:rP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3" animBg="1" advAuto="0"/>
      <p:bldP spid="249" grpId="4" animBg="1" advAuto="0"/>
      <p:bldP spid="254" grpId="2" animBg="1" advAuto="0"/>
      <p:bldP spid="255" grpId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9928" y="1079500"/>
            <a:ext cx="351651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Eat More Ovaltine</a:t>
            </a:r>
          </a:p>
        </p:txBody>
      </p:sp>
      <p:sp>
        <p:nvSpPr>
          <p:cNvPr id="259" name="Shape 259"/>
          <p:cNvSpPr/>
          <p:nvPr/>
        </p:nvSpPr>
        <p:spPr>
          <a:xfrm>
            <a:off x="1211560" y="1905000"/>
            <a:ext cx="449699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sp>
        <p:nvSpPr>
          <p:cNvPr id="260" name="Shape 260"/>
          <p:cNvSpPr/>
          <p:nvPr/>
        </p:nvSpPr>
        <p:spPr>
          <a:xfrm>
            <a:off x="6908800" y="1587500"/>
            <a:ext cx="2781300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46100">
              <a:def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effectLst/>
              </a:defRPr>
            </a:pPr>
            <a:r>
              <a:rPr sz="52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SHA-1</a:t>
            </a:r>
          </a:p>
        </p:txBody>
      </p:sp>
      <p:sp>
        <p:nvSpPr>
          <p:cNvPr id="261" name="Shape 261"/>
          <p:cNvSpPr/>
          <p:nvPr/>
        </p:nvSpPr>
        <p:spPr>
          <a:xfrm flipH="1">
            <a:off x="9725690" y="2191153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2" name="Shape 262"/>
          <p:cNvSpPr/>
          <p:nvPr/>
        </p:nvSpPr>
        <p:spPr>
          <a:xfrm flipH="1">
            <a:off x="6134100" y="2222500"/>
            <a:ext cx="83589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11771920" y="1905000"/>
            <a:ext cx="1452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264" name="Shape 264"/>
          <p:cNvSpPr/>
          <p:nvPr/>
        </p:nvSpPr>
        <p:spPr>
          <a:xfrm>
            <a:off x="5879083" y="3327400"/>
            <a:ext cx="48546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265" name="Shape 265"/>
          <p:cNvSpPr/>
          <p:nvPr/>
        </p:nvSpPr>
        <p:spPr>
          <a:xfrm>
            <a:off x="197975" y="4245477"/>
            <a:ext cx="15992033" cy="4358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6020779" y="4584700"/>
            <a:ext cx="464946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Less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267" name="Shape 267"/>
          <p:cNvSpPr/>
          <p:nvPr/>
        </p:nvSpPr>
        <p:spPr>
          <a:xfrm>
            <a:off x="1309079" y="6858000"/>
            <a:ext cx="429183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Less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grpSp>
        <p:nvGrpSpPr>
          <p:cNvPr id="272" name="Group 272"/>
          <p:cNvGrpSpPr/>
          <p:nvPr/>
        </p:nvGrpSpPr>
        <p:grpSpPr>
          <a:xfrm>
            <a:off x="6134100" y="6540500"/>
            <a:ext cx="7091214" cy="1270000"/>
            <a:chOff x="0" y="0"/>
            <a:chExt cx="7091213" cy="1270000"/>
          </a:xfrm>
        </p:grpSpPr>
        <p:sp>
          <p:nvSpPr>
            <p:cNvPr id="268" name="Shape 268"/>
            <p:cNvSpPr/>
            <p:nvPr/>
          </p:nvSpPr>
          <p:spPr>
            <a:xfrm>
              <a:off x="77470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46100">
                <a:def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effectLst/>
                </a:defRPr>
              </a:pPr>
              <a:r>
                <a: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SHA-1</a:t>
              </a:r>
            </a:p>
          </p:txBody>
        </p:sp>
        <p:sp>
          <p:nvSpPr>
            <p:cNvPr id="269" name="Shape 269"/>
            <p:cNvSpPr/>
            <p:nvPr/>
          </p:nvSpPr>
          <p:spPr>
            <a:xfrm flipH="1">
              <a:off x="3594100" y="6096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 flipH="1">
              <a:off x="0" y="6350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109a15</a:t>
              </a:r>
            </a:p>
          </p:txBody>
        </p:sp>
      </p:grpSp>
      <p:grpSp>
        <p:nvGrpSpPr>
          <p:cNvPr id="277" name="Group 277"/>
          <p:cNvGrpSpPr/>
          <p:nvPr/>
        </p:nvGrpSpPr>
        <p:grpSpPr>
          <a:xfrm>
            <a:off x="1334479" y="5257354"/>
            <a:ext cx="11890835" cy="1397446"/>
            <a:chOff x="0" y="0"/>
            <a:chExt cx="11890833" cy="1397445"/>
          </a:xfrm>
        </p:grpSpPr>
        <p:sp>
          <p:nvSpPr>
            <p:cNvPr id="273" name="Shape 273"/>
            <p:cNvSpPr/>
            <p:nvPr/>
          </p:nvSpPr>
          <p:spPr>
            <a:xfrm>
              <a:off x="0" y="775145"/>
              <a:ext cx="331135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Eat Less Ovaltine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10438420" y="584645"/>
              <a:ext cx="14524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  <p:sp>
          <p:nvSpPr>
            <p:cNvPr id="275" name="Shape 275"/>
            <p:cNvSpPr/>
            <p:nvPr/>
          </p:nvSpPr>
          <p:spPr>
            <a:xfrm flipV="1">
              <a:off x="2889000" y="21995"/>
              <a:ext cx="2050733" cy="703914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flipH="1" flipV="1">
              <a:off x="9136231" y="0"/>
              <a:ext cx="1297841" cy="747907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78" name="Shape 278"/>
          <p:cNvSpPr/>
          <p:nvPr/>
        </p:nvSpPr>
        <p:spPr>
          <a:xfrm>
            <a:off x="13413295" y="6337300"/>
            <a:ext cx="277177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NO MATCH!!</a:t>
            </a:r>
          </a:p>
        </p:txBody>
      </p:sp>
      <p:sp>
        <p:nvSpPr>
          <p:cNvPr id="279" name="Shape 279"/>
          <p:cNvSpPr/>
          <p:nvPr/>
        </p:nvSpPr>
        <p:spPr>
          <a:xfrm>
            <a:off x="4847332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hlinkClick r:id="rId3"/>
              </a:rP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1" animBg="1" advAuto="0"/>
      <p:bldP spid="267" grpId="3" animBg="1" advAuto="0"/>
      <p:bldP spid="272" grpId="4" animBg="1" advAuto="0"/>
      <p:bldP spid="277" grpId="2" animBg="1" advAuto="0"/>
      <p:bldP spid="278" grpId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197975" y="4245477"/>
            <a:ext cx="15992033" cy="4358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1235310" y="5054600"/>
            <a:ext cx="398420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Free Cookies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84d211</a:t>
            </a:r>
          </a:p>
        </p:txBody>
      </p:sp>
      <p:sp>
        <p:nvSpPr>
          <p:cNvPr id="283" name="Shape 283"/>
          <p:cNvSpPr/>
          <p:nvPr/>
        </p:nvSpPr>
        <p:spPr>
          <a:xfrm>
            <a:off x="1194258" y="6426200"/>
            <a:ext cx="35897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Free Candy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26497c</a:t>
            </a:r>
          </a:p>
        </p:txBody>
      </p:sp>
      <p:sp>
        <p:nvSpPr>
          <p:cNvPr id="284" name="Shape 284"/>
          <p:cNvSpPr/>
          <p:nvPr/>
        </p:nvSpPr>
        <p:spPr>
          <a:xfrm>
            <a:off x="4847332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hlinkClick r:id="rId2"/>
              </a:rPr>
              <a:t>http://www.dr-chuck.com/sha1.php</a:t>
            </a:r>
          </a:p>
        </p:txBody>
      </p:sp>
      <p:sp>
        <p:nvSpPr>
          <p:cNvPr id="285" name="Shape 285"/>
          <p:cNvSpPr/>
          <p:nvPr/>
        </p:nvSpPr>
        <p:spPr>
          <a:xfrm>
            <a:off x="7547880" y="6007100"/>
            <a:ext cx="759380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Which of these is real and which is fake?</a:t>
            </a:r>
          </a:p>
        </p:txBody>
      </p:sp>
      <p:sp>
        <p:nvSpPr>
          <p:cNvPr id="286" name="Shape 286"/>
          <p:cNvSpPr/>
          <p:nvPr/>
        </p:nvSpPr>
        <p:spPr>
          <a:xfrm>
            <a:off x="6070600" y="457200"/>
            <a:ext cx="48546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287" name="Shape 287"/>
          <p:cNvSpPr/>
          <p:nvPr/>
        </p:nvSpPr>
        <p:spPr>
          <a:xfrm>
            <a:off x="1358900" y="2730500"/>
            <a:ext cx="449699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grpSp>
        <p:nvGrpSpPr>
          <p:cNvPr id="292" name="Group 292"/>
          <p:cNvGrpSpPr/>
          <p:nvPr/>
        </p:nvGrpSpPr>
        <p:grpSpPr>
          <a:xfrm>
            <a:off x="6286500" y="2413000"/>
            <a:ext cx="7091214" cy="1270000"/>
            <a:chOff x="0" y="0"/>
            <a:chExt cx="7091213" cy="1270000"/>
          </a:xfrm>
        </p:grpSpPr>
        <p:sp>
          <p:nvSpPr>
            <p:cNvPr id="288" name="Shape 288"/>
            <p:cNvSpPr/>
            <p:nvPr/>
          </p:nvSpPr>
          <p:spPr>
            <a:xfrm>
              <a:off x="77470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46100">
                <a:def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effectLst/>
                </a:defRPr>
              </a:pPr>
              <a:r>
                <a: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SHA-1</a:t>
              </a:r>
            </a:p>
          </p:txBody>
        </p:sp>
        <p:sp>
          <p:nvSpPr>
            <p:cNvPr id="289" name="Shape 289"/>
            <p:cNvSpPr/>
            <p:nvPr/>
          </p:nvSpPr>
          <p:spPr>
            <a:xfrm flipH="1">
              <a:off x="3594100" y="6096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H="1">
              <a:off x="0" y="6350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1384300" y="1129854"/>
            <a:ext cx="11993414" cy="1397446"/>
            <a:chOff x="0" y="0"/>
            <a:chExt cx="11993413" cy="1397445"/>
          </a:xfrm>
        </p:grpSpPr>
        <p:sp>
          <p:nvSpPr>
            <p:cNvPr id="293" name="Shape 293"/>
            <p:cNvSpPr/>
            <p:nvPr/>
          </p:nvSpPr>
          <p:spPr>
            <a:xfrm>
              <a:off x="0" y="775145"/>
              <a:ext cx="351651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Eat More Ovaltine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0540999" y="584645"/>
              <a:ext cx="145241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V="1">
              <a:off x="2991580" y="21995"/>
              <a:ext cx="2050733" cy="703914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flipH="1" flipV="1">
              <a:off x="9238811" y="0"/>
              <a:ext cx="1297841" cy="747907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98" name="Shape 298"/>
          <p:cNvSpPr/>
          <p:nvPr/>
        </p:nvSpPr>
        <p:spPr>
          <a:xfrm>
            <a:off x="13798959" y="2235200"/>
            <a:ext cx="187344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Match!  :)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Alan Turing and Bletchley Park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661400" cy="5702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Top secret code breaking effort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10,000 people at the peak (team effort)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BOMBE: Mechanical Computer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Colossus: Electronic Computer</a:t>
            </a:r>
          </a:p>
        </p:txBody>
      </p:sp>
      <p:pic>
        <p:nvPicPr>
          <p:cNvPr id="82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2116" y="5689600"/>
            <a:ext cx="4762185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6622" y="2590800"/>
            <a:ext cx="4669352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/>
          <p:nvPr/>
        </p:nvSpPr>
        <p:spPr>
          <a:xfrm>
            <a:off x="807008" y="7886700"/>
            <a:ext cx="880735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4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4"/>
              </a:rPr>
              <a:t>http://www.youtube.com/watch?v=5nK_ft0Lf1s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197975" y="4245477"/>
            <a:ext cx="15992033" cy="4358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235310" y="5054600"/>
            <a:ext cx="398420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Free Cookies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84d211</a:t>
            </a:r>
          </a:p>
        </p:txBody>
      </p:sp>
      <p:sp>
        <p:nvSpPr>
          <p:cNvPr id="302" name="Shape 302"/>
          <p:cNvSpPr/>
          <p:nvPr/>
        </p:nvSpPr>
        <p:spPr>
          <a:xfrm>
            <a:off x="1194258" y="6426200"/>
            <a:ext cx="35897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Free Candy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26497c</a:t>
            </a:r>
          </a:p>
        </p:txBody>
      </p:sp>
      <p:grpSp>
        <p:nvGrpSpPr>
          <p:cNvPr id="305" name="Group 305"/>
          <p:cNvGrpSpPr/>
          <p:nvPr/>
        </p:nvGrpSpPr>
        <p:grpSpPr>
          <a:xfrm>
            <a:off x="6512086" y="5054600"/>
            <a:ext cx="3588619" cy="1993900"/>
            <a:chOff x="0" y="0"/>
            <a:chExt cx="3588618" cy="1993900"/>
          </a:xfrm>
        </p:grpSpPr>
        <p:sp>
          <p:nvSpPr>
            <p:cNvPr id="303" name="Shape 303"/>
            <p:cNvSpPr/>
            <p:nvPr/>
          </p:nvSpPr>
          <p:spPr>
            <a:xfrm>
              <a:off x="0" y="0"/>
              <a:ext cx="3588619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Free Cookies</a:t>
              </a:r>
              <a:r>
                <a:rPr sz="3600">
                  <a:solidFill>
                    <a:srgbClr val="FF40FF"/>
                  </a:solidFill>
                  <a:latin typeface="+mn-lt"/>
                  <a:ea typeface="+mn-ea"/>
                  <a:cs typeface="+mn-cs"/>
                  <a:sym typeface="Gill Sans"/>
                </a:rPr>
                <a:t>Santa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21939" y="1371600"/>
              <a:ext cx="3226967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Free Candy</a:t>
              </a:r>
              <a:r>
                <a:rPr sz="3600">
                  <a:solidFill>
                    <a:srgbClr val="FF40FF"/>
                  </a:solidFill>
                  <a:latin typeface="+mn-lt"/>
                  <a:ea typeface="+mn-ea"/>
                  <a:cs typeface="+mn-cs"/>
                  <a:sym typeface="Gill Sans"/>
                </a:rPr>
                <a:t>Santa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11338011" y="5054600"/>
            <a:ext cx="1466479" cy="2082800"/>
            <a:chOff x="0" y="0"/>
            <a:chExt cx="1466477" cy="2082800"/>
          </a:xfrm>
        </p:grpSpPr>
        <p:sp>
          <p:nvSpPr>
            <p:cNvPr id="306" name="Shape 306"/>
            <p:cNvSpPr/>
            <p:nvPr/>
          </p:nvSpPr>
          <p:spPr>
            <a:xfrm>
              <a:off x="0" y="0"/>
              <a:ext cx="1466478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c14d5d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7553" y="1460500"/>
              <a:ext cx="1457549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26497c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13627100" y="4991100"/>
            <a:ext cx="838201" cy="2171701"/>
            <a:chOff x="0" y="0"/>
            <a:chExt cx="838200" cy="2171700"/>
          </a:xfrm>
        </p:grpSpPr>
        <p:pic>
          <p:nvPicPr>
            <p:cNvPr id="309" name="dropped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33499"/>
              <a:ext cx="838201" cy="838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0" name="Shape 310"/>
            <p:cNvSpPr/>
            <p:nvPr/>
          </p:nvSpPr>
          <p:spPr>
            <a:xfrm>
              <a:off x="191169" y="0"/>
              <a:ext cx="463229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 b="1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3600" b="1">
                  <a:solidFill>
                    <a:srgbClr val="FF2600"/>
                  </a:solidFill>
                </a:rPr>
                <a:t>X</a:t>
              </a:r>
            </a:p>
          </p:txBody>
        </p:sp>
      </p:grpSp>
      <p:sp>
        <p:nvSpPr>
          <p:cNvPr id="312" name="Shape 312"/>
          <p:cNvSpPr/>
          <p:nvPr/>
        </p:nvSpPr>
        <p:spPr>
          <a:xfrm>
            <a:off x="4847332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hlinkClick r:id="rId3"/>
              </a:rPr>
              <a:t>http://www.dr-chuck.com/sha1.php</a:t>
            </a:r>
          </a:p>
        </p:txBody>
      </p:sp>
      <p:sp>
        <p:nvSpPr>
          <p:cNvPr id="313" name="Shape 313"/>
          <p:cNvSpPr/>
          <p:nvPr/>
        </p:nvSpPr>
        <p:spPr>
          <a:xfrm>
            <a:off x="6070600" y="457200"/>
            <a:ext cx="48546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a79540</a:t>
            </a:r>
          </a:p>
        </p:txBody>
      </p:sp>
      <p:sp>
        <p:nvSpPr>
          <p:cNvPr id="314" name="Shape 314"/>
          <p:cNvSpPr/>
          <p:nvPr/>
        </p:nvSpPr>
        <p:spPr>
          <a:xfrm>
            <a:off x="1358900" y="2730500"/>
            <a:ext cx="449699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rPr>
              <a:t>Eat More Ovaltine</a:t>
            </a:r>
            <a:r>
              <a:rPr sz="36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Santa</a:t>
            </a:r>
          </a:p>
        </p:txBody>
      </p:sp>
      <p:grpSp>
        <p:nvGrpSpPr>
          <p:cNvPr id="319" name="Group 319"/>
          <p:cNvGrpSpPr/>
          <p:nvPr/>
        </p:nvGrpSpPr>
        <p:grpSpPr>
          <a:xfrm>
            <a:off x="6286500" y="2413000"/>
            <a:ext cx="7091214" cy="1270000"/>
            <a:chOff x="0" y="0"/>
            <a:chExt cx="7091213" cy="1270000"/>
          </a:xfrm>
        </p:grpSpPr>
        <p:sp>
          <p:nvSpPr>
            <p:cNvPr id="315" name="Shape 315"/>
            <p:cNvSpPr/>
            <p:nvPr/>
          </p:nvSpPr>
          <p:spPr>
            <a:xfrm>
              <a:off x="77470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46100">
                <a:def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effectLst/>
                </a:defRPr>
              </a:pPr>
              <a:r>
                <a:rPr sz="52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SHA-1</a:t>
              </a:r>
            </a:p>
          </p:txBody>
        </p:sp>
        <p:sp>
          <p:nvSpPr>
            <p:cNvPr id="316" name="Shape 316"/>
            <p:cNvSpPr/>
            <p:nvPr/>
          </p:nvSpPr>
          <p:spPr>
            <a:xfrm flipH="1">
              <a:off x="3594100" y="6096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flipH="1">
              <a:off x="0" y="635000"/>
              <a:ext cx="83589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1384300" y="1129854"/>
            <a:ext cx="11993414" cy="1397446"/>
            <a:chOff x="0" y="0"/>
            <a:chExt cx="11993413" cy="1397445"/>
          </a:xfrm>
        </p:grpSpPr>
        <p:sp>
          <p:nvSpPr>
            <p:cNvPr id="320" name="Shape 320"/>
            <p:cNvSpPr/>
            <p:nvPr/>
          </p:nvSpPr>
          <p:spPr>
            <a:xfrm>
              <a:off x="0" y="775145"/>
              <a:ext cx="351651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Eat More Ovaltine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10540999" y="584645"/>
              <a:ext cx="145241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a79540</a:t>
              </a:r>
            </a:p>
          </p:txBody>
        </p:sp>
        <p:sp>
          <p:nvSpPr>
            <p:cNvPr id="322" name="Shape 322"/>
            <p:cNvSpPr/>
            <p:nvPr/>
          </p:nvSpPr>
          <p:spPr>
            <a:xfrm flipV="1">
              <a:off x="2991580" y="21995"/>
              <a:ext cx="2050733" cy="703914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 flipH="1" flipV="1">
              <a:off x="9238811" y="0"/>
              <a:ext cx="1297841" cy="747907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25" name="Shape 325"/>
          <p:cNvSpPr/>
          <p:nvPr/>
        </p:nvSpPr>
        <p:spPr>
          <a:xfrm>
            <a:off x="13798959" y="2235200"/>
            <a:ext cx="187344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DFF"/>
                </a:solidFill>
              </a:rPr>
              <a:t>Match!  :)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xfrm>
            <a:off x="1155700" y="2260600"/>
            <a:ext cx="13931900" cy="2222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Security for TCP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xfrm>
            <a:off x="1155700" y="5041900"/>
            <a:ext cx="13931900" cy="10541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u="sng">
                <a:solidFill>
                  <a:srgbClr val="FFFB00"/>
                </a:solidFill>
                <a:hlinkClick r:id="rId2"/>
              </a:rPr>
              <a:t>http://en.wikipedia.org/wiki/Secure_Sockets_Layer</a:t>
            </a:r>
            <a:r>
              <a:rPr sz="3600">
                <a:solidFill>
                  <a:srgbClr val="FFFB00"/>
                </a:solid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1194983899606690431network_could_nicolas_cl_.svg.m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3133" y="323384"/>
            <a:ext cx="4833834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 flipH="1" flipV="1">
            <a:off x="3486712" y="2117684"/>
            <a:ext cx="855945" cy="22449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332" name="11949839031316979841alcatel_oxo_nicolas_cle_.svg.m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1485900"/>
            <a:ext cx="2540001" cy="129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6246344" y="2158795"/>
            <a:ext cx="1114995" cy="331371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334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200" y="2400300"/>
            <a:ext cx="1892301" cy="37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200" y="1993900"/>
            <a:ext cx="1892301" cy="37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1943100"/>
            <a:ext cx="1892301" cy="372153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 flipV="1">
            <a:off x="9008557" y="2289442"/>
            <a:ext cx="951846" cy="223963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38" name="Shape 338"/>
          <p:cNvSpPr/>
          <p:nvPr/>
        </p:nvSpPr>
        <p:spPr>
          <a:xfrm flipH="1" flipV="1">
            <a:off x="11932212" y="2117684"/>
            <a:ext cx="855944" cy="22449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355" name="Group 355"/>
          <p:cNvGrpSpPr/>
          <p:nvPr/>
        </p:nvGrpSpPr>
        <p:grpSpPr>
          <a:xfrm>
            <a:off x="350837" y="879209"/>
            <a:ext cx="1435101" cy="1032143"/>
            <a:chOff x="0" y="0"/>
            <a:chExt cx="1435100" cy="1032141"/>
          </a:xfrm>
        </p:grpSpPr>
        <p:grpSp>
          <p:nvGrpSpPr>
            <p:cNvPr id="353" name="Group 353"/>
            <p:cNvGrpSpPr/>
            <p:nvPr/>
          </p:nvGrpSpPr>
          <p:grpSpPr>
            <a:xfrm>
              <a:off x="0" y="-1"/>
              <a:ext cx="1435100" cy="1032143"/>
              <a:chOff x="0" y="0"/>
              <a:chExt cx="1435100" cy="1032141"/>
            </a:xfrm>
          </p:grpSpPr>
          <p:grpSp>
            <p:nvGrpSpPr>
              <p:cNvPr id="351" name="Group 351"/>
              <p:cNvGrpSpPr/>
              <p:nvPr/>
            </p:nvGrpSpPr>
            <p:grpSpPr>
              <a:xfrm>
                <a:off x="0" y="0"/>
                <a:ext cx="1435100" cy="1032142"/>
                <a:chOff x="0" y="0"/>
                <a:chExt cx="1435100" cy="1032141"/>
              </a:xfrm>
            </p:grpSpPr>
            <p:grpSp>
              <p:nvGrpSpPr>
                <p:cNvPr id="341" name="Group 341"/>
                <p:cNvGrpSpPr/>
                <p:nvPr/>
              </p:nvGrpSpPr>
              <p:grpSpPr>
                <a:xfrm>
                  <a:off x="196227" y="0"/>
                  <a:ext cx="1045574" cy="659290"/>
                  <a:chOff x="0" y="0"/>
                  <a:chExt cx="1045572" cy="659289"/>
                </a:xfrm>
              </p:grpSpPr>
              <p:sp>
                <p:nvSpPr>
                  <p:cNvPr id="339" name="Shape 339"/>
                  <p:cNvSpPr/>
                  <p:nvPr/>
                </p:nvSpPr>
                <p:spPr>
                  <a:xfrm>
                    <a:off x="0" y="0"/>
                    <a:ext cx="1045573" cy="659290"/>
                  </a:xfrm>
                  <a:prstGeom prst="rect">
                    <a:avLst/>
                  </a:prstGeom>
                  <a:solidFill>
                    <a:srgbClr val="A2A2A2"/>
                  </a:solidFill>
                  <a:ln w="12700" cap="flat">
                    <a:solidFill>
                      <a:srgbClr val="73A4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40639" marR="40639" lvl="0" defTabSz="914400">
                      <a:defRPr sz="2400">
                        <a:uFill>
                          <a:solidFill/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  <a:endParaRPr/>
                  </a:p>
                </p:txBody>
              </p:sp>
              <p:sp>
                <p:nvSpPr>
                  <p:cNvPr id="340" name="Shape 340"/>
                  <p:cNvSpPr/>
                  <p:nvPr/>
                </p:nvSpPr>
                <p:spPr>
                  <a:xfrm>
                    <a:off x="83470" y="59208"/>
                    <a:ext cx="877169" cy="542474"/>
                  </a:xfrm>
                  <a:prstGeom prst="roundRect">
                    <a:avLst>
                      <a:gd name="adj" fmla="val 12396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40639" marR="40639" lvl="0" defTabSz="914400">
                      <a:defRPr sz="2400">
                        <a:uFill>
                          <a:solidFill/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8" name="Group 348"/>
                <p:cNvGrpSpPr/>
                <p:nvPr/>
              </p:nvGrpSpPr>
              <p:grpSpPr>
                <a:xfrm>
                  <a:off x="0" y="859316"/>
                  <a:ext cx="1435100" cy="172826"/>
                  <a:chOff x="0" y="0"/>
                  <a:chExt cx="1435100" cy="172824"/>
                </a:xfrm>
              </p:grpSpPr>
              <p:sp>
                <p:nvSpPr>
                  <p:cNvPr id="342" name="Shape 342"/>
                  <p:cNvSpPr/>
                  <p:nvPr/>
                </p:nvSpPr>
                <p:spPr>
                  <a:xfrm flipH="1">
                    <a:off x="0" y="0"/>
                    <a:ext cx="190371" cy="134418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43" name="Shape 343"/>
                  <p:cNvSpPr/>
                  <p:nvPr/>
                </p:nvSpPr>
                <p:spPr>
                  <a:xfrm>
                    <a:off x="0" y="134418"/>
                    <a:ext cx="1433635" cy="160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44" name="Shape 344"/>
                  <p:cNvSpPr/>
                  <p:nvPr/>
                </p:nvSpPr>
                <p:spPr>
                  <a:xfrm>
                    <a:off x="0" y="171223"/>
                    <a:ext cx="1433635" cy="160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45" name="Shape 345"/>
                  <p:cNvSpPr/>
                  <p:nvPr/>
                </p:nvSpPr>
                <p:spPr>
                  <a:xfrm>
                    <a:off x="0" y="134418"/>
                    <a:ext cx="1465" cy="3680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46" name="Shape 346"/>
                  <p:cNvSpPr/>
                  <p:nvPr/>
                </p:nvSpPr>
                <p:spPr>
                  <a:xfrm>
                    <a:off x="1247658" y="0"/>
                    <a:ext cx="185978" cy="13441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47" name="Shape 347"/>
                  <p:cNvSpPr/>
                  <p:nvPr/>
                </p:nvSpPr>
                <p:spPr>
                  <a:xfrm>
                    <a:off x="1433635" y="134418"/>
                    <a:ext cx="1465" cy="3680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</p:grpSp>
            <p:sp>
              <p:nvSpPr>
                <p:cNvPr id="349" name="Shape 349"/>
                <p:cNvSpPr/>
                <p:nvPr/>
              </p:nvSpPr>
              <p:spPr>
                <a:xfrm>
                  <a:off x="199156" y="680092"/>
                  <a:ext cx="1044110" cy="169624"/>
                </a:xfrm>
                <a:prstGeom prst="rect">
                  <a:avLst/>
                </a:prstGeom>
                <a:noFill/>
                <a:ln w="12700" cap="flat">
                  <a:solidFill>
                    <a:srgbClr val="73A4F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40639" marR="40639" lvl="0" defTabSz="914400">
                    <a:defRPr sz="2400">
                      <a:uFill>
                        <a:solidFill/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350" name="Shape 350"/>
                <p:cNvSpPr/>
                <p:nvPr/>
              </p:nvSpPr>
              <p:spPr>
                <a:xfrm>
                  <a:off x="982604" y="764904"/>
                  <a:ext cx="207944" cy="1600"/>
                </a:xfrm>
                <a:prstGeom prst="line">
                  <a:avLst/>
                </a:prstGeom>
                <a:noFill/>
                <a:ln w="50800" cap="flat">
                  <a:solidFill>
                    <a:srgbClr val="73A4FE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sp>
            <p:nvSpPr>
              <p:cNvPr id="352" name="Shape 352"/>
              <p:cNvSpPr/>
              <p:nvPr/>
            </p:nvSpPr>
            <p:spPr>
              <a:xfrm rot="10800000" flipH="1">
                <a:off x="265054" y="734499"/>
                <a:ext cx="112759" cy="17604"/>
              </a:xfrm>
              <a:prstGeom prst="rect">
                <a:avLst/>
              </a:prstGeom>
              <a:solidFill>
                <a:srgbClr val="000000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40639" marR="40639" lvl="0" defTabSz="914400">
                  <a:defRPr sz="2400">
                    <a:uFill>
                      <a:solidFill/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</p:grpSp>
        <p:pic>
          <p:nvPicPr>
            <p:cNvPr id="354" name="Snapshot 2008-09-30 11-49-33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0867" y="88368"/>
              <a:ext cx="671599" cy="481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8" name="Group 358"/>
          <p:cNvGrpSpPr/>
          <p:nvPr/>
        </p:nvGrpSpPr>
        <p:grpSpPr>
          <a:xfrm>
            <a:off x="2603500" y="1619851"/>
            <a:ext cx="939800" cy="1009049"/>
            <a:chOff x="0" y="0"/>
            <a:chExt cx="939800" cy="1009048"/>
          </a:xfrm>
        </p:grpSpPr>
        <p:sp>
          <p:nvSpPr>
            <p:cNvPr id="356" name="Shape 356"/>
            <p:cNvSpPr/>
            <p:nvPr/>
          </p:nvSpPr>
          <p:spPr>
            <a:xfrm>
              <a:off x="0" y="0"/>
              <a:ext cx="939800" cy="979370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pic>
          <p:nvPicPr>
            <p:cNvPr id="357" name="1194983791867471366access_point_nicolas_cle_.svg.med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97" y="26380"/>
              <a:ext cx="910123" cy="982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9" name="halloween2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87793" y="6121400"/>
            <a:ext cx="1894638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/>
        </p:nvSpPr>
        <p:spPr>
          <a:xfrm flipH="1" flipV="1">
            <a:off x="1628682" y="1304740"/>
            <a:ext cx="851730" cy="655708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2025903" y="2449466"/>
            <a:ext cx="4883289" cy="527498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175009" y="2504568"/>
            <a:ext cx="2575433" cy="395471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3" name="Shape 363"/>
          <p:cNvSpPr/>
          <p:nvPr/>
        </p:nvSpPr>
        <p:spPr>
          <a:xfrm flipH="1">
            <a:off x="9354170" y="2311307"/>
            <a:ext cx="3047887" cy="4532198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4" name="Shape 364"/>
          <p:cNvSpPr/>
          <p:nvPr/>
        </p:nvSpPr>
        <p:spPr>
          <a:xfrm flipH="1">
            <a:off x="8826500" y="2569909"/>
            <a:ext cx="879913" cy="3356644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6712249" y="2573820"/>
            <a:ext cx="793981" cy="3115872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1761768" y="4883150"/>
            <a:ext cx="2112431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5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Packet</a:t>
            </a:r>
          </a:p>
          <a:p>
            <a:pPr lvl="0" algn="ctr" defTabSz="546100">
              <a:defRPr sz="1800"/>
            </a:pPr>
            <a:r>
              <a:rPr sz="5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Sniffing</a:t>
            </a:r>
          </a:p>
        </p:txBody>
      </p:sp>
      <p:sp>
        <p:nvSpPr>
          <p:cNvPr id="367" name="Shape 367"/>
          <p:cNvSpPr/>
          <p:nvPr/>
        </p:nvSpPr>
        <p:spPr>
          <a:xfrm>
            <a:off x="241300" y="7759700"/>
            <a:ext cx="63373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46100">
              <a:defRPr sz="1800"/>
            </a:pP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Clipart: </a:t>
            </a: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9"/>
              </a:rPr>
              <a:t>http://www.clker.com/search/networksym/1</a:t>
            </a: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</a:t>
            </a:r>
          </a:p>
          <a:p>
            <a:pPr lvl="0" defTabSz="546100">
              <a:defRPr sz="1800"/>
            </a:pP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Photo CC BY: karindalziel (</a:t>
            </a:r>
            <a:r>
              <a:rPr sz="24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10"/>
              </a:rPr>
              <a:t>flickr</a:t>
            </a: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lvl="0" defTabSz="546100">
              <a:defRPr sz="1800"/>
            </a:pPr>
            <a:r>
              <a:rPr sz="24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11"/>
              </a:rPr>
              <a:t>http://creativecommons.org/licenses/by/2.0/</a:t>
            </a: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Transport Layer Security (TLS)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1155700" y="2794000"/>
            <a:ext cx="13931900" cy="6159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Used to be called “Secure Sockets Layer”  (SSL)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Can view it as an extra layer “between” TCP and the application layer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It is very difficult but not impossible to break this security - normal people do not have the necessary compute resources to break TLS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IP and TCP are unaware whether data has been encrypted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napshot 2008-09-30 12-32-5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196030"/>
            <a:ext cx="11188700" cy="875226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2794000" y="2781300"/>
            <a:ext cx="10236200" cy="1016000"/>
          </a:xfrm>
          <a:prstGeom prst="rect">
            <a:avLst/>
          </a:prstGeom>
          <a:ln w="762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v</a:t>
            </a:r>
          </a:p>
        </p:txBody>
      </p:sp>
      <p:sp>
        <p:nvSpPr>
          <p:cNvPr id="374" name="Shape 374"/>
          <p:cNvSpPr/>
          <p:nvPr/>
        </p:nvSpPr>
        <p:spPr>
          <a:xfrm>
            <a:off x="2794000" y="2768600"/>
            <a:ext cx="10236200" cy="317500"/>
          </a:xfrm>
          <a:prstGeom prst="rect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1194983899606690431network_could_nicolas_cl_.svg.m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3133" y="323384"/>
            <a:ext cx="4833834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 flipH="1" flipV="1">
            <a:off x="3486712" y="2117684"/>
            <a:ext cx="855945" cy="22449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378" name="11949839031316979841alcatel_oxo_nicolas_cle_.svg.m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1485900"/>
            <a:ext cx="2540001" cy="1295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6246344" y="2158795"/>
            <a:ext cx="1114995" cy="331371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380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200" y="2400300"/>
            <a:ext cx="1892301" cy="37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200" y="1993900"/>
            <a:ext cx="1892301" cy="37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1194983908254897104switch_hp_nicolas_c_.svg.m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1943100"/>
            <a:ext cx="1892301" cy="372153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flipV="1">
            <a:off x="9008557" y="2289442"/>
            <a:ext cx="951846" cy="223963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384" name="Shape 384"/>
          <p:cNvSpPr/>
          <p:nvPr/>
        </p:nvSpPr>
        <p:spPr>
          <a:xfrm flipH="1" flipV="1">
            <a:off x="11932212" y="2117684"/>
            <a:ext cx="855944" cy="22449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401" name="Group 401"/>
          <p:cNvGrpSpPr/>
          <p:nvPr/>
        </p:nvGrpSpPr>
        <p:grpSpPr>
          <a:xfrm>
            <a:off x="350837" y="879209"/>
            <a:ext cx="1435101" cy="1032143"/>
            <a:chOff x="0" y="0"/>
            <a:chExt cx="1435100" cy="1032141"/>
          </a:xfrm>
        </p:grpSpPr>
        <p:grpSp>
          <p:nvGrpSpPr>
            <p:cNvPr id="399" name="Group 399"/>
            <p:cNvGrpSpPr/>
            <p:nvPr/>
          </p:nvGrpSpPr>
          <p:grpSpPr>
            <a:xfrm>
              <a:off x="0" y="-1"/>
              <a:ext cx="1435100" cy="1032143"/>
              <a:chOff x="0" y="0"/>
              <a:chExt cx="1435100" cy="1032141"/>
            </a:xfrm>
          </p:grpSpPr>
          <p:grpSp>
            <p:nvGrpSpPr>
              <p:cNvPr id="397" name="Group 397"/>
              <p:cNvGrpSpPr/>
              <p:nvPr/>
            </p:nvGrpSpPr>
            <p:grpSpPr>
              <a:xfrm>
                <a:off x="0" y="0"/>
                <a:ext cx="1435100" cy="1032142"/>
                <a:chOff x="0" y="0"/>
                <a:chExt cx="1435100" cy="1032141"/>
              </a:xfrm>
            </p:grpSpPr>
            <p:grpSp>
              <p:nvGrpSpPr>
                <p:cNvPr id="387" name="Group 387"/>
                <p:cNvGrpSpPr/>
                <p:nvPr/>
              </p:nvGrpSpPr>
              <p:grpSpPr>
                <a:xfrm>
                  <a:off x="196227" y="0"/>
                  <a:ext cx="1045574" cy="659290"/>
                  <a:chOff x="0" y="0"/>
                  <a:chExt cx="1045572" cy="659289"/>
                </a:xfrm>
              </p:grpSpPr>
              <p:sp>
                <p:nvSpPr>
                  <p:cNvPr id="385" name="Shape 385"/>
                  <p:cNvSpPr/>
                  <p:nvPr/>
                </p:nvSpPr>
                <p:spPr>
                  <a:xfrm>
                    <a:off x="0" y="0"/>
                    <a:ext cx="1045573" cy="659290"/>
                  </a:xfrm>
                  <a:prstGeom prst="rect">
                    <a:avLst/>
                  </a:prstGeom>
                  <a:solidFill>
                    <a:srgbClr val="A2A2A2"/>
                  </a:solidFill>
                  <a:ln w="12700" cap="flat">
                    <a:solidFill>
                      <a:srgbClr val="73A4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40639" marR="40639" lvl="0" defTabSz="914400">
                      <a:defRPr sz="2400">
                        <a:uFill>
                          <a:solidFill/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  <a:endParaRPr/>
                  </a:p>
                </p:txBody>
              </p:sp>
              <p:sp>
                <p:nvSpPr>
                  <p:cNvPr id="386" name="Shape 386"/>
                  <p:cNvSpPr/>
                  <p:nvPr/>
                </p:nvSpPr>
                <p:spPr>
                  <a:xfrm>
                    <a:off x="83470" y="59208"/>
                    <a:ext cx="877169" cy="542474"/>
                  </a:xfrm>
                  <a:prstGeom prst="roundRect">
                    <a:avLst>
                      <a:gd name="adj" fmla="val 12396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40639" marR="40639" lvl="0" defTabSz="914400">
                      <a:defRPr sz="2400">
                        <a:uFill>
                          <a:solidFill/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394"/>
                <p:cNvGrpSpPr/>
                <p:nvPr/>
              </p:nvGrpSpPr>
              <p:grpSpPr>
                <a:xfrm>
                  <a:off x="0" y="859316"/>
                  <a:ext cx="1435100" cy="172826"/>
                  <a:chOff x="0" y="0"/>
                  <a:chExt cx="1435100" cy="172824"/>
                </a:xfrm>
              </p:grpSpPr>
              <p:sp>
                <p:nvSpPr>
                  <p:cNvPr id="388" name="Shape 388"/>
                  <p:cNvSpPr/>
                  <p:nvPr/>
                </p:nvSpPr>
                <p:spPr>
                  <a:xfrm flipH="1">
                    <a:off x="0" y="0"/>
                    <a:ext cx="190371" cy="134418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89" name="Shape 389"/>
                  <p:cNvSpPr/>
                  <p:nvPr/>
                </p:nvSpPr>
                <p:spPr>
                  <a:xfrm>
                    <a:off x="0" y="134418"/>
                    <a:ext cx="1433635" cy="160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90" name="Shape 390"/>
                  <p:cNvSpPr/>
                  <p:nvPr/>
                </p:nvSpPr>
                <p:spPr>
                  <a:xfrm>
                    <a:off x="0" y="171223"/>
                    <a:ext cx="1433635" cy="160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91" name="Shape 391"/>
                  <p:cNvSpPr/>
                  <p:nvPr/>
                </p:nvSpPr>
                <p:spPr>
                  <a:xfrm>
                    <a:off x="0" y="134418"/>
                    <a:ext cx="1465" cy="3680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92" name="Shape 392"/>
                  <p:cNvSpPr/>
                  <p:nvPr/>
                </p:nvSpPr>
                <p:spPr>
                  <a:xfrm>
                    <a:off x="1247658" y="0"/>
                    <a:ext cx="185978" cy="13441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  <p:sp>
                <p:nvSpPr>
                  <p:cNvPr id="393" name="Shape 393"/>
                  <p:cNvSpPr/>
                  <p:nvPr/>
                </p:nvSpPr>
                <p:spPr>
                  <a:xfrm>
                    <a:off x="1433635" y="134418"/>
                    <a:ext cx="1465" cy="3680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  <a:endParaRPr/>
                  </a:p>
                </p:txBody>
              </p:sp>
            </p:grpSp>
            <p:sp>
              <p:nvSpPr>
                <p:cNvPr id="395" name="Shape 395"/>
                <p:cNvSpPr/>
                <p:nvPr/>
              </p:nvSpPr>
              <p:spPr>
                <a:xfrm>
                  <a:off x="199156" y="680092"/>
                  <a:ext cx="1044110" cy="169624"/>
                </a:xfrm>
                <a:prstGeom prst="rect">
                  <a:avLst/>
                </a:prstGeom>
                <a:noFill/>
                <a:ln w="12700" cap="flat">
                  <a:solidFill>
                    <a:srgbClr val="73A4FE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40639" marR="40639" lvl="0" defTabSz="914400">
                    <a:defRPr sz="2400">
                      <a:uFill>
                        <a:solidFill/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/>
                </a:p>
              </p:txBody>
            </p:sp>
            <p:sp>
              <p:nvSpPr>
                <p:cNvPr id="396" name="Shape 396"/>
                <p:cNvSpPr/>
                <p:nvPr/>
              </p:nvSpPr>
              <p:spPr>
                <a:xfrm>
                  <a:off x="982604" y="764904"/>
                  <a:ext cx="207944" cy="1600"/>
                </a:xfrm>
                <a:prstGeom prst="line">
                  <a:avLst/>
                </a:prstGeom>
                <a:noFill/>
                <a:ln w="50800" cap="flat">
                  <a:solidFill>
                    <a:srgbClr val="73A4FE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lvl="0"/>
                  <a:endParaRPr/>
                </a:p>
              </p:txBody>
            </p:sp>
          </p:grpSp>
          <p:sp>
            <p:nvSpPr>
              <p:cNvPr id="398" name="Shape 398"/>
              <p:cNvSpPr/>
              <p:nvPr/>
            </p:nvSpPr>
            <p:spPr>
              <a:xfrm rot="10800000" flipH="1">
                <a:off x="265054" y="734499"/>
                <a:ext cx="112759" cy="17604"/>
              </a:xfrm>
              <a:prstGeom prst="rect">
                <a:avLst/>
              </a:prstGeom>
              <a:solidFill>
                <a:srgbClr val="000000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marL="40639" marR="40639" lvl="0" defTabSz="914400">
                  <a:defRPr sz="2400">
                    <a:uFill>
                      <a:solidFill/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</p:grpSp>
        <p:pic>
          <p:nvPicPr>
            <p:cNvPr id="400" name="Snapshot 2008-09-30 11-49-33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0867" y="88368"/>
              <a:ext cx="671599" cy="481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4" name="Group 404"/>
          <p:cNvGrpSpPr/>
          <p:nvPr/>
        </p:nvGrpSpPr>
        <p:grpSpPr>
          <a:xfrm>
            <a:off x="2603500" y="1619851"/>
            <a:ext cx="939800" cy="1009049"/>
            <a:chOff x="0" y="0"/>
            <a:chExt cx="939800" cy="1009048"/>
          </a:xfrm>
        </p:grpSpPr>
        <p:sp>
          <p:nvSpPr>
            <p:cNvPr id="402" name="Shape 402"/>
            <p:cNvSpPr/>
            <p:nvPr/>
          </p:nvSpPr>
          <p:spPr>
            <a:xfrm>
              <a:off x="0" y="0"/>
              <a:ext cx="939800" cy="979370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pic>
          <p:nvPicPr>
            <p:cNvPr id="403" name="1194983791867471366access_point_nicolas_cle_.svg.med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97" y="26380"/>
              <a:ext cx="910123" cy="982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5" name="Shape 405"/>
          <p:cNvSpPr/>
          <p:nvPr/>
        </p:nvSpPr>
        <p:spPr>
          <a:xfrm>
            <a:off x="1693314" y="1263511"/>
            <a:ext cx="770282" cy="602850"/>
          </a:xfrm>
          <a:prstGeom prst="line">
            <a:avLst/>
          </a:prstGeom>
          <a:ln w="76200">
            <a:solidFill>
              <a:srgbClr val="FF9300"/>
            </a:solidFill>
            <a:custDash>
              <a:ds d="300000" sp="300000"/>
            </a:custDash>
            <a:miter lim="400000"/>
            <a:headEnd type="triangle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241300" y="7759700"/>
            <a:ext cx="63373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46100">
              <a:defRPr sz="1800"/>
            </a:pP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Clipart: </a:t>
            </a: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8"/>
              </a:rPr>
              <a:t>http://www.clker.com/search/networksym/1</a:t>
            </a:r>
            <a:r>
              <a:rPr sz="2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</a:t>
            </a:r>
          </a:p>
          <a:p>
            <a:pPr lvl="0" defTabSz="546100">
              <a:defRPr sz="1800"/>
            </a:pP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Photo CC BY: karindalziel (</a:t>
            </a:r>
            <a:r>
              <a:rPr sz="24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9"/>
              </a:rPr>
              <a:t>flickr</a:t>
            </a: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)</a:t>
            </a:r>
          </a:p>
          <a:p>
            <a:pPr lvl="0" defTabSz="546100">
              <a:defRPr sz="1800"/>
            </a:pPr>
            <a:r>
              <a:rPr sz="2400" u="sng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10"/>
              </a:rPr>
              <a:t>http://creativecommons.org/licenses/by/2.0/</a:t>
            </a:r>
            <a:r>
              <a: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</a:t>
            </a:r>
          </a:p>
        </p:txBody>
      </p:sp>
      <p:pic>
        <p:nvPicPr>
          <p:cNvPr id="407" name="halloween2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87793" y="6121400"/>
            <a:ext cx="1894638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2025903" y="2449466"/>
            <a:ext cx="4883289" cy="527498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175009" y="2504568"/>
            <a:ext cx="2575433" cy="395471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10" name="Shape 410"/>
          <p:cNvSpPr/>
          <p:nvPr/>
        </p:nvSpPr>
        <p:spPr>
          <a:xfrm flipH="1">
            <a:off x="9354170" y="2311307"/>
            <a:ext cx="3047887" cy="4532198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11" name="Shape 411"/>
          <p:cNvSpPr/>
          <p:nvPr/>
        </p:nvSpPr>
        <p:spPr>
          <a:xfrm flipH="1">
            <a:off x="8826500" y="2569909"/>
            <a:ext cx="879913" cy="3356644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712249" y="2573820"/>
            <a:ext cx="793981" cy="3115872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638300" y="1092200"/>
            <a:ext cx="11150600" cy="1968500"/>
          </a:xfrm>
          <a:prstGeom prst="rect">
            <a:avLst/>
          </a:prstGeom>
          <a:solidFill>
            <a:srgbClr val="FF2600">
              <a:alpha val="78000"/>
            </a:srgbClr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46100">
              <a:defRPr sz="4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System to System Secure TCP/IP</a:t>
            </a:r>
          </a:p>
        </p:txBody>
      </p:sp>
      <p:pic>
        <p:nvPicPr>
          <p:cNvPr id="414" name="international-no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48200" y="35941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nternational-no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85000" y="42164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nternational-no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88400" y="38735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nternational-no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90200" y="45085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nternational-no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30700" y="4978400"/>
            <a:ext cx="744759" cy="74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  <p:bldP spid="414" grpId="2" animBg="1" advAuto="0"/>
      <p:bldP spid="415" grpId="3" animBg="1" advAuto="0"/>
      <p:bldP spid="416" grpId="4" animBg="1" advAuto="0"/>
      <p:bldP spid="417" grpId="5" animBg="1" advAuto="0"/>
      <p:bldP spid="418" grpId="6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Web-Scale Secret Management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Public Key Encryption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Secret Key Shortcomings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Every pair of people/systems needs a secret key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 the Internet, key distribution cannot be via the Internet because communications are insecure until you get the key!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For the Internet to work we need an approach where keys can cross the insecure Internet and be intercepted without compromising security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Establishing Keys at a Distance</a:t>
            </a:r>
          </a:p>
        </p:txBody>
      </p:sp>
      <p:sp>
        <p:nvSpPr>
          <p:cNvPr id="426" name="Shape 4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Proposed by Whitfield Diffie and Martin Hellman in 1976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Public-key cryptosystems rely on two keys which are mathematically related to one another.  Also called asymmetric-key cryptosystem.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One key is called the public key and is to be openly revealed to all interested parties.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second key is called the private key and must be kept secret.</a:t>
            </a:r>
          </a:p>
        </p:txBody>
      </p:sp>
      <p:sp>
        <p:nvSpPr>
          <p:cNvPr id="427" name="Shape 427"/>
          <p:cNvSpPr/>
          <p:nvPr/>
        </p:nvSpPr>
        <p:spPr>
          <a:xfrm>
            <a:off x="3238500" y="8267700"/>
            <a:ext cx="97840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http://en.wikipedia.org/wiki/Public-key_cryptography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3340100" y="8153400"/>
            <a:ext cx="956816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2"/>
              </a:rPr>
              <a:t>https://www.youtube.com/watch?v=ROCray7RTqM</a:t>
            </a:r>
          </a:p>
        </p:txBody>
      </p:sp>
      <p:pic>
        <p:nvPicPr>
          <p:cNvPr id="430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9500" y="5422900"/>
            <a:ext cx="2197101" cy="306495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5907564" y="7296150"/>
            <a:ext cx="665558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4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  <a:hlinkClick r:id="rId4"/>
              </a:rPr>
              <a:t>http://en.wikipedia.org/wiki/Whitfield_Diffie</a:t>
            </a:r>
          </a:p>
        </p:txBody>
      </p:sp>
      <p:sp>
        <p:nvSpPr>
          <p:cNvPr id="432" name="Shape 432"/>
          <p:cNvSpPr/>
          <p:nvPr/>
        </p:nvSpPr>
        <p:spPr>
          <a:xfrm>
            <a:off x="3558933" y="6623050"/>
            <a:ext cx="666277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5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  <a:hlinkClick r:id="rId5"/>
              </a:rPr>
              <a:t>http://en.wikipedia.org/wiki/Martin_Hellman</a:t>
            </a:r>
          </a:p>
        </p:txBody>
      </p:sp>
      <p:pic>
        <p:nvPicPr>
          <p:cNvPr id="433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3300" y="2781300"/>
            <a:ext cx="2202061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Untitle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8500" y="279400"/>
            <a:ext cx="10096500" cy="561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55400" y="457200"/>
            <a:ext cx="2354943" cy="22479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761382" y="5962650"/>
            <a:ext cx="631767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9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FFF"/>
                </a:solidFill>
                <a:hlinkClick r:id="rId9"/>
              </a:rPr>
              <a:t>http://en.wikipedia.org/wiki/Ralph_Merkle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RebuiltBombeFrontView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300" y="254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5029200" y="8356600"/>
            <a:ext cx="654858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http://en.wikipedia.org/wiki/Bombe</a:t>
            </a:r>
          </a:p>
        </p:txBody>
      </p:sp>
      <p:pic>
        <p:nvPicPr>
          <p:cNvPr id="88" name="Untitled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" y="2660880"/>
            <a:ext cx="3835401" cy="3016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Public Key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 message encrypted with one of the keys can only be decrypted with the other key.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It is computationally infeasible to recover one key from the other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Public-key cryptosystems solve the problem of secure key distribution because the public key can be openly revealed to anyone without weakening the cryptosystem.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10769600" y="2946400"/>
            <a:ext cx="5003800" cy="50165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Generating Public/Private Pairs</a:t>
            </a:r>
          </a:p>
        </p:txBody>
      </p:sp>
      <p:sp>
        <p:nvSpPr>
          <p:cNvPr id="443" name="Shape 44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940800" cy="5702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Choose two large* random prime numbers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Multiply them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Compute public and private keys from that very large number</a:t>
            </a:r>
          </a:p>
        </p:txBody>
      </p:sp>
      <p:pic>
        <p:nvPicPr>
          <p:cNvPr id="444" name="pk-generat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1800" y="2781300"/>
            <a:ext cx="5344584" cy="5344584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2003933" y="8197850"/>
            <a:ext cx="122301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FFFB00"/>
                </a:solidFill>
              </a:rPr>
              <a:t>* The definition of "large" keeps getting bigger as computers get faster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B00"/>
                </a:solidFill>
              </a:rPr>
              <a:t>Public Key Math (light)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Some functions are easy in “one direction”, but in the other, not so much!</a:t>
            </a:r>
          </a:p>
          <a:p>
            <a:pPr marL="1295400" lvl="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	Example:  What are the factors of 55,124,159?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B00"/>
                </a:solidFill>
              </a:rPr>
              <a:t>Public Key Math (light)</a:t>
            </a:r>
          </a:p>
        </p:txBody>
      </p:sp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374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What are the factors of 55,124,159 (a nearly prime number)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What do you multiply 7919 by to get 55,124,159?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If you know that one of the factors is 7919, it’s also easy to find 6961!</a:t>
            </a:r>
          </a:p>
        </p:txBody>
      </p:sp>
      <p:sp>
        <p:nvSpPr>
          <p:cNvPr id="452" name="Shape 452"/>
          <p:cNvSpPr/>
          <p:nvPr/>
        </p:nvSpPr>
        <p:spPr>
          <a:xfrm>
            <a:off x="4112121" y="7467600"/>
            <a:ext cx="64135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US Patent 4,200,700 (Sep 6, 1977)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B00"/>
                </a:solidFill>
              </a:rPr>
              <a:t>RSA Encryption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788400" cy="3606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Implementation of secure channel based on public / private keys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Ron Rivest,  Adi Shamir and Leonard Adleman</a:t>
            </a:r>
            <a:endParaRPr sz="3600" dirty="0">
              <a:solidFill>
                <a:srgbClr val="FFFFFF"/>
              </a:solidFill>
              <a:hlinkClick r:id="rId2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857500" y="8369300"/>
            <a:ext cx="1052921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hlinkClick r:id="rId3"/>
              </a:rPr>
              <a:t>http://people.csail.mit.edu/rivest/photos/Len-Adi-Ron.jpg</a:t>
            </a:r>
          </a:p>
        </p:txBody>
      </p:sp>
      <p:pic>
        <p:nvPicPr>
          <p:cNvPr id="457" name="droppedImage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71200" y="3907849"/>
            <a:ext cx="4838700" cy="3394652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2167247" y="6629400"/>
            <a:ext cx="67472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US Patent 4,405,829 (Dec 14, 1977)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title"/>
          </p:nvPr>
        </p:nvSpPr>
        <p:spPr>
          <a:xfrm>
            <a:off x="1155700" y="241300"/>
            <a:ext cx="86995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RSA Math (Light)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idx="1"/>
          </p:nvPr>
        </p:nvSpPr>
        <p:spPr>
          <a:xfrm>
            <a:off x="1155700" y="2349500"/>
            <a:ext cx="10490200" cy="467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Prime numbers: </a:t>
            </a:r>
            <a:r>
              <a:rPr sz="3600">
                <a:solidFill>
                  <a:srgbClr val="00FDFF"/>
                </a:solidFill>
              </a:rPr>
              <a:t>3</a:t>
            </a:r>
            <a:r>
              <a:rPr sz="3600">
                <a:solidFill>
                  <a:srgbClr val="FFFFFF"/>
                </a:solidFill>
              </a:rPr>
              <a:t> * 11 = </a:t>
            </a:r>
            <a:r>
              <a:rPr sz="3600">
                <a:solidFill>
                  <a:srgbClr val="FFFB00"/>
                </a:solidFill>
              </a:rPr>
              <a:t>33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Public key: (</a:t>
            </a:r>
            <a:r>
              <a:rPr sz="3600">
                <a:solidFill>
                  <a:srgbClr val="FFFB00"/>
                </a:solidFill>
              </a:rPr>
              <a:t>33</a:t>
            </a:r>
            <a:r>
              <a:rPr sz="3600">
                <a:solidFill>
                  <a:srgbClr val="FFFFFF"/>
                </a:solidFill>
              </a:rPr>
              <a:t>,</a:t>
            </a:r>
            <a:r>
              <a:rPr sz="3600">
                <a:solidFill>
                  <a:srgbClr val="FF40FF"/>
                </a:solidFill>
              </a:rPr>
              <a:t>7</a:t>
            </a:r>
            <a:r>
              <a:rPr sz="3600">
                <a:solidFill>
                  <a:srgbClr val="FFFFFF"/>
                </a:solidFill>
              </a:rPr>
              <a:t>)</a:t>
            </a:r>
            <a:r>
              <a:rPr sz="3600">
                <a:solidFill>
                  <a:srgbClr val="FF40FF"/>
                </a:solidFill>
              </a:rPr>
              <a:t> (7 is computed from 3 and 11)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Private key: </a:t>
            </a:r>
            <a:r>
              <a:rPr sz="3600">
                <a:solidFill>
                  <a:srgbClr val="00FDFF"/>
                </a:solidFill>
              </a:rPr>
              <a:t>3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Encrypt the letter f=</a:t>
            </a:r>
            <a:r>
              <a:rPr sz="3600">
                <a:solidFill>
                  <a:srgbClr val="00F900"/>
                </a:solidFill>
              </a:rPr>
              <a:t>6</a:t>
            </a:r>
            <a:r>
              <a:rPr sz="3600">
                <a:solidFill>
                  <a:srgbClr val="FFFFFF"/>
                </a:solidFill>
              </a:rPr>
              <a:t> (</a:t>
            </a:r>
            <a:r>
              <a:rPr sz="3600">
                <a:solidFill>
                  <a:srgbClr val="00F900"/>
                </a:solidFill>
              </a:rPr>
              <a:t>6</a:t>
            </a:r>
            <a:r>
              <a:rPr sz="3600">
                <a:solidFill>
                  <a:srgbClr val="FFFFFF"/>
                </a:solidFill>
              </a:rPr>
              <a:t>**</a:t>
            </a:r>
            <a:r>
              <a:rPr sz="3600">
                <a:solidFill>
                  <a:srgbClr val="FF40FF"/>
                </a:solidFill>
              </a:rPr>
              <a:t>7</a:t>
            </a:r>
            <a:r>
              <a:rPr sz="3600">
                <a:solidFill>
                  <a:srgbClr val="FFFFFF"/>
                </a:solidFill>
              </a:rPr>
              <a:t>) % </a:t>
            </a:r>
            <a:r>
              <a:rPr sz="3600">
                <a:solidFill>
                  <a:srgbClr val="FFFB00"/>
                </a:solidFill>
              </a:rPr>
              <a:t>33</a:t>
            </a:r>
            <a:r>
              <a:rPr sz="3600">
                <a:solidFill>
                  <a:srgbClr val="FFFFFF"/>
                </a:solidFill>
              </a:rPr>
              <a:t> = </a:t>
            </a:r>
            <a:r>
              <a:rPr sz="3600">
                <a:solidFill>
                  <a:srgbClr val="FF2600"/>
                </a:solidFill>
              </a:rPr>
              <a:t>30 (sent)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Decrypt received text: (</a:t>
            </a:r>
            <a:r>
              <a:rPr sz="3600">
                <a:solidFill>
                  <a:srgbClr val="FF2600"/>
                </a:solidFill>
              </a:rPr>
              <a:t>30</a:t>
            </a:r>
            <a:r>
              <a:rPr sz="3600">
                <a:solidFill>
                  <a:srgbClr val="FFFFFF"/>
                </a:solidFill>
              </a:rPr>
              <a:t>**</a:t>
            </a:r>
            <a:r>
              <a:rPr sz="3600">
                <a:solidFill>
                  <a:srgbClr val="00FDFF"/>
                </a:solidFill>
              </a:rPr>
              <a:t>3</a:t>
            </a:r>
            <a:r>
              <a:rPr sz="3600">
                <a:solidFill>
                  <a:srgbClr val="FFFFFF"/>
                </a:solidFill>
              </a:rPr>
              <a:t>) % </a:t>
            </a:r>
            <a:r>
              <a:rPr sz="3600">
                <a:solidFill>
                  <a:srgbClr val="FFFB00"/>
                </a:solidFill>
              </a:rPr>
              <a:t>33</a:t>
            </a:r>
            <a:r>
              <a:rPr sz="3600">
                <a:solidFill>
                  <a:srgbClr val="FFFFFF"/>
                </a:solidFill>
              </a:rPr>
              <a:t> = </a:t>
            </a:r>
            <a:r>
              <a:rPr sz="3600">
                <a:solidFill>
                  <a:srgbClr val="00F900"/>
                </a:solidFill>
              </a:rPr>
              <a:t>6 </a:t>
            </a:r>
            <a:r>
              <a:rPr sz="3600">
                <a:solidFill>
                  <a:srgbClr val="FFFFFF"/>
                </a:solidFill>
              </a:rPr>
              <a:t>(f)</a:t>
            </a:r>
          </a:p>
        </p:txBody>
      </p:sp>
      <p:sp>
        <p:nvSpPr>
          <p:cNvPr id="462" name="Shape 462"/>
          <p:cNvSpPr/>
          <p:nvPr/>
        </p:nvSpPr>
        <p:spPr>
          <a:xfrm>
            <a:off x="2557065" y="7486650"/>
            <a:ext cx="8776693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2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rPr>
              <a:t>http://www.youtube.com/watch?v=M7kEpw1tn50</a:t>
            </a:r>
            <a:endParaRPr sz="3200">
              <a:solidFill>
                <a:srgbClr val="FFFB00"/>
              </a:solidFill>
              <a:latin typeface="+mn-lt"/>
              <a:ea typeface="+mn-ea"/>
              <a:cs typeface="+mn-cs"/>
              <a:sym typeface="Gill Sans"/>
            </a:endParaRPr>
          </a:p>
          <a:p>
            <a:pPr lvl="0" algn="ctr" defTabSz="546100">
              <a:defRPr sz="1800"/>
            </a:pPr>
            <a:r>
              <a:rPr sz="32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3"/>
              </a:rPr>
              <a:t>http://en.wikipedia.org/wiki/Fermat's_little_theorem</a:t>
            </a:r>
            <a:endParaRPr sz="3200">
              <a:solidFill>
                <a:srgbClr val="FFFB00"/>
              </a:solidFill>
              <a:latin typeface="+mn-lt"/>
              <a:ea typeface="+mn-ea"/>
              <a:cs typeface="+mn-cs"/>
              <a:sym typeface="Gill Sans"/>
            </a:endParaRPr>
          </a:p>
          <a:p>
            <a:pPr lvl="0" algn="ctr" defTabSz="546100">
              <a:defRPr sz="1800"/>
            </a:pPr>
            <a:r>
              <a:rPr sz="32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4"/>
              </a:rPr>
              <a:t>http://sergematovic.tripod.com/rsa1.html</a:t>
            </a:r>
          </a:p>
        </p:txBody>
      </p:sp>
      <p:pic>
        <p:nvPicPr>
          <p:cNvPr id="463" name="Untitl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7800" y="863600"/>
            <a:ext cx="4114800" cy="30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15900" y="4229100"/>
            <a:ext cx="2794000" cy="373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roup 468"/>
          <p:cNvGrpSpPr/>
          <p:nvPr/>
        </p:nvGrpSpPr>
        <p:grpSpPr>
          <a:xfrm>
            <a:off x="5892800" y="850900"/>
            <a:ext cx="4203701" cy="3180800"/>
            <a:chOff x="0" y="0"/>
            <a:chExt cx="4203700" cy="3180799"/>
          </a:xfrm>
        </p:grpSpPr>
        <p:pic>
          <p:nvPicPr>
            <p:cNvPr id="466" name="1194983899606690431network_could_nicolas_cl_.svg.me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7" name="Shape 467"/>
            <p:cNvSpPr/>
            <p:nvPr/>
          </p:nvSpPr>
          <p:spPr>
            <a:xfrm>
              <a:off x="622300" y="1016000"/>
              <a:ext cx="3238500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</p:grpSp>
      <p:sp>
        <p:nvSpPr>
          <p:cNvPr id="469" name="Shape 469"/>
          <p:cNvSpPr/>
          <p:nvPr/>
        </p:nvSpPr>
        <p:spPr>
          <a:xfrm>
            <a:off x="977900" y="1981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"Visa928"</a:t>
            </a:r>
          </a:p>
        </p:txBody>
      </p:sp>
      <p:sp>
        <p:nvSpPr>
          <p:cNvPr id="470" name="Shape 470"/>
          <p:cNvSpPr/>
          <p:nvPr/>
        </p:nvSpPr>
        <p:spPr>
          <a:xfrm>
            <a:off x="2165461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471" name="Shape 471"/>
          <p:cNvSpPr/>
          <p:nvPr/>
        </p:nvSpPr>
        <p:spPr>
          <a:xfrm>
            <a:off x="12644611" y="558800"/>
            <a:ext cx="254362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Amazon.com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52900" y="435690"/>
            <a:ext cx="88105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FFFF00"/>
                </a:solidFill>
              </a:rPr>
              <a:t>https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roup 475"/>
          <p:cNvGrpSpPr/>
          <p:nvPr/>
        </p:nvGrpSpPr>
        <p:grpSpPr>
          <a:xfrm>
            <a:off x="5892800" y="850900"/>
            <a:ext cx="4203701" cy="3180800"/>
            <a:chOff x="0" y="0"/>
            <a:chExt cx="4203700" cy="3180799"/>
          </a:xfrm>
        </p:grpSpPr>
        <p:pic>
          <p:nvPicPr>
            <p:cNvPr id="473" name="1194983899606690431network_could_nicolas_cl_.svg.med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4" name="Shape 474"/>
            <p:cNvSpPr/>
            <p:nvPr/>
          </p:nvSpPr>
          <p:spPr>
            <a:xfrm>
              <a:off x="622300" y="1016000"/>
              <a:ext cx="3238500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</p:grpSp>
      <p:sp>
        <p:nvSpPr>
          <p:cNvPr id="476" name="Shape 476"/>
          <p:cNvSpPr/>
          <p:nvPr/>
        </p:nvSpPr>
        <p:spPr>
          <a:xfrm>
            <a:off x="977900" y="1981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"Visa928"</a:t>
            </a:r>
          </a:p>
        </p:txBody>
      </p:sp>
      <p:sp>
        <p:nvSpPr>
          <p:cNvPr id="477" name="Shape 477"/>
          <p:cNvSpPr/>
          <p:nvPr/>
        </p:nvSpPr>
        <p:spPr>
          <a:xfrm>
            <a:off x="10337800" y="3327400"/>
            <a:ext cx="22098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Public Key</a:t>
            </a:r>
          </a:p>
        </p:txBody>
      </p:sp>
      <p:sp>
        <p:nvSpPr>
          <p:cNvPr id="478" name="Shape 478"/>
          <p:cNvSpPr/>
          <p:nvPr/>
        </p:nvSpPr>
        <p:spPr>
          <a:xfrm>
            <a:off x="10382510" y="4254500"/>
            <a:ext cx="2206973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Private Key</a:t>
            </a:r>
          </a:p>
        </p:txBody>
      </p:sp>
      <p:sp>
        <p:nvSpPr>
          <p:cNvPr id="479" name="Shape 479"/>
          <p:cNvSpPr/>
          <p:nvPr/>
        </p:nvSpPr>
        <p:spPr>
          <a:xfrm>
            <a:off x="2165461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480" name="Shape 480"/>
          <p:cNvSpPr/>
          <p:nvPr/>
        </p:nvSpPr>
        <p:spPr>
          <a:xfrm>
            <a:off x="12644611" y="558800"/>
            <a:ext cx="254362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Amazon.com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977900" y="1981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"Visa928"</a:t>
            </a:r>
          </a:p>
        </p:txBody>
      </p:sp>
      <p:grpSp>
        <p:nvGrpSpPr>
          <p:cNvPr id="485" name="Group 485"/>
          <p:cNvGrpSpPr/>
          <p:nvPr/>
        </p:nvGrpSpPr>
        <p:grpSpPr>
          <a:xfrm>
            <a:off x="665026" y="3962400"/>
            <a:ext cx="2548075" cy="2095500"/>
            <a:chOff x="0" y="0"/>
            <a:chExt cx="2548074" cy="2095500"/>
          </a:xfrm>
        </p:grpSpPr>
        <p:sp>
          <p:nvSpPr>
            <p:cNvPr id="483" name="Shape 483"/>
            <p:cNvSpPr/>
            <p:nvPr/>
          </p:nvSpPr>
          <p:spPr>
            <a:xfrm rot="5400000">
              <a:off x="865324" y="412750"/>
              <a:ext cx="2095501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0" y="482600"/>
              <a:ext cx="15475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DFF"/>
                  </a:solidFill>
                </a:rPr>
                <a:t>Encrypt</a:t>
              </a: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977900" y="5626184"/>
            <a:ext cx="14579600" cy="3180801"/>
            <a:chOff x="0" y="0"/>
            <a:chExt cx="14579600" cy="3180799"/>
          </a:xfrm>
        </p:grpSpPr>
        <p:sp>
          <p:nvSpPr>
            <p:cNvPr id="486" name="Shape 486"/>
            <p:cNvSpPr/>
            <p:nvPr/>
          </p:nvSpPr>
          <p:spPr>
            <a:xfrm>
              <a:off x="3670300" y="952415"/>
              <a:ext cx="1270000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9372600" y="952415"/>
              <a:ext cx="1270000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pic>
          <p:nvPicPr>
            <p:cNvPr id="488" name="1194983899606690431network_could_nicolas_cl_.svg.me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5460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9" name="Shape 489"/>
            <p:cNvSpPr/>
            <p:nvPr/>
          </p:nvSpPr>
          <p:spPr>
            <a:xfrm>
              <a:off x="5675411" y="1009565"/>
              <a:ext cx="3238501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  <p:sp>
          <p:nvSpPr>
            <p:cNvPr id="490" name="Shape 490"/>
            <p:cNvSpPr/>
            <p:nvPr/>
          </p:nvSpPr>
          <p:spPr>
            <a:xfrm>
              <a:off x="0" y="749215"/>
              <a:ext cx="3175000" cy="1651001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CipherText: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"ablghyuip"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11404600" y="749215"/>
              <a:ext cx="3175000" cy="1651001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CipherText: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"ablghyuip"</a:t>
              </a:r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1885649" y="1981200"/>
            <a:ext cx="3608351" cy="4076700"/>
            <a:chOff x="0" y="0"/>
            <a:chExt cx="3608350" cy="4076700"/>
          </a:xfrm>
        </p:grpSpPr>
        <p:sp>
          <p:nvSpPr>
            <p:cNvPr id="493" name="Shape 493"/>
            <p:cNvSpPr/>
            <p:nvPr/>
          </p:nvSpPr>
          <p:spPr>
            <a:xfrm>
              <a:off x="433350" y="0"/>
              <a:ext cx="3175001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Plaintext: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"Visa928"</a:t>
              </a:r>
            </a:p>
          </p:txBody>
        </p:sp>
        <p:sp>
          <p:nvSpPr>
            <p:cNvPr id="494" name="Shape 494"/>
            <p:cNvSpPr/>
            <p:nvPr/>
          </p:nvSpPr>
          <p:spPr>
            <a:xfrm rot="16200000">
              <a:off x="1011200" y="2393950"/>
              <a:ext cx="2095501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0" y="2921000"/>
              <a:ext cx="1652216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DFF"/>
                  </a:solidFill>
                </a:rPr>
                <a:t>Decrypt</a:t>
              </a:r>
            </a:p>
          </p:txBody>
        </p:sp>
      </p:grpSp>
      <p:grpSp>
        <p:nvGrpSpPr>
          <p:cNvPr id="499" name="Group 499"/>
          <p:cNvGrpSpPr/>
          <p:nvPr/>
        </p:nvGrpSpPr>
        <p:grpSpPr>
          <a:xfrm>
            <a:off x="5892800" y="850900"/>
            <a:ext cx="4203701" cy="3180800"/>
            <a:chOff x="0" y="0"/>
            <a:chExt cx="4203700" cy="3180799"/>
          </a:xfrm>
        </p:grpSpPr>
        <p:pic>
          <p:nvPicPr>
            <p:cNvPr id="497" name="1194983899606690431network_could_nicolas_cl_.svg.me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8" name="Shape 498"/>
            <p:cNvSpPr/>
            <p:nvPr/>
          </p:nvSpPr>
          <p:spPr>
            <a:xfrm>
              <a:off x="622300" y="1016000"/>
              <a:ext cx="3238500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</p:grpSp>
      <p:sp>
        <p:nvSpPr>
          <p:cNvPr id="500" name="Shape 500"/>
          <p:cNvSpPr/>
          <p:nvPr/>
        </p:nvSpPr>
        <p:spPr>
          <a:xfrm>
            <a:off x="3054410" y="4438650"/>
            <a:ext cx="2209801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Public Key</a:t>
            </a:r>
          </a:p>
        </p:txBody>
      </p:sp>
      <p:sp>
        <p:nvSpPr>
          <p:cNvPr id="501" name="Shape 501"/>
          <p:cNvSpPr/>
          <p:nvPr/>
        </p:nvSpPr>
        <p:spPr>
          <a:xfrm>
            <a:off x="10382510" y="4254500"/>
            <a:ext cx="2206973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Private Key</a:t>
            </a:r>
          </a:p>
        </p:txBody>
      </p:sp>
      <p:sp>
        <p:nvSpPr>
          <p:cNvPr id="502" name="Shape 502"/>
          <p:cNvSpPr/>
          <p:nvPr/>
        </p:nvSpPr>
        <p:spPr>
          <a:xfrm>
            <a:off x="2165461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503" name="Shape 503"/>
          <p:cNvSpPr/>
          <p:nvPr/>
        </p:nvSpPr>
        <p:spPr>
          <a:xfrm>
            <a:off x="12644611" y="558800"/>
            <a:ext cx="254362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Amazon.com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1" animBg="1" advAuto="0"/>
      <p:bldP spid="492" grpId="2" animBg="1" advAuto="0"/>
      <p:bldP spid="496" grpId="3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977900" y="1981200"/>
            <a:ext cx="3175000" cy="1651000"/>
          </a:xfrm>
          <a:prstGeom prst="rect">
            <a:avLst/>
          </a:prstGeom>
          <a:ln w="63500">
            <a:solidFill>
              <a:srgbClr val="FF40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Plaintext:</a:t>
            </a:r>
          </a:p>
          <a:p>
            <a:pPr lvl="0" algn="ctr" defTabSz="546100">
              <a:defRPr sz="1800"/>
            </a:pPr>
            <a:r>
              <a:rPr sz="4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"Visa928"</a:t>
            </a:r>
          </a:p>
        </p:txBody>
      </p:sp>
      <p:grpSp>
        <p:nvGrpSpPr>
          <p:cNvPr id="508" name="Group 508"/>
          <p:cNvGrpSpPr/>
          <p:nvPr/>
        </p:nvGrpSpPr>
        <p:grpSpPr>
          <a:xfrm>
            <a:off x="665026" y="3962400"/>
            <a:ext cx="2548075" cy="2095500"/>
            <a:chOff x="0" y="0"/>
            <a:chExt cx="2548074" cy="2095500"/>
          </a:xfrm>
        </p:grpSpPr>
        <p:sp>
          <p:nvSpPr>
            <p:cNvPr id="506" name="Shape 506"/>
            <p:cNvSpPr/>
            <p:nvPr/>
          </p:nvSpPr>
          <p:spPr>
            <a:xfrm rot="5400000">
              <a:off x="865324" y="412750"/>
              <a:ext cx="2095501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0" y="482600"/>
              <a:ext cx="15475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DFF"/>
                  </a:solidFill>
                </a:rPr>
                <a:t>Encrypt</a:t>
              </a:r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977900" y="5626184"/>
            <a:ext cx="14579600" cy="3180801"/>
            <a:chOff x="0" y="0"/>
            <a:chExt cx="14579600" cy="3180799"/>
          </a:xfrm>
        </p:grpSpPr>
        <p:sp>
          <p:nvSpPr>
            <p:cNvPr id="509" name="Shape 509"/>
            <p:cNvSpPr/>
            <p:nvPr/>
          </p:nvSpPr>
          <p:spPr>
            <a:xfrm>
              <a:off x="3670300" y="952415"/>
              <a:ext cx="1270000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9372600" y="952415"/>
              <a:ext cx="1270000" cy="1270001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pic>
          <p:nvPicPr>
            <p:cNvPr id="511" name="1194983899606690431network_could_nicolas_cl_.svg.me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5460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2" name="Shape 512"/>
            <p:cNvSpPr/>
            <p:nvPr/>
          </p:nvSpPr>
          <p:spPr>
            <a:xfrm>
              <a:off x="5675411" y="1009565"/>
              <a:ext cx="3238501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  <p:sp>
          <p:nvSpPr>
            <p:cNvPr id="513" name="Shape 513"/>
            <p:cNvSpPr/>
            <p:nvPr/>
          </p:nvSpPr>
          <p:spPr>
            <a:xfrm>
              <a:off x="0" y="749215"/>
              <a:ext cx="3175000" cy="1651001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CipherText: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"ablghyuip"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11404600" y="749215"/>
              <a:ext cx="3175000" cy="1651001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CipherText: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"ablghyuip"</a:t>
              </a:r>
            </a:p>
          </p:txBody>
        </p:sp>
      </p:grpSp>
      <p:grpSp>
        <p:nvGrpSpPr>
          <p:cNvPr id="519" name="Group 519"/>
          <p:cNvGrpSpPr/>
          <p:nvPr/>
        </p:nvGrpSpPr>
        <p:grpSpPr>
          <a:xfrm>
            <a:off x="11885649" y="1981200"/>
            <a:ext cx="3608351" cy="4076700"/>
            <a:chOff x="0" y="0"/>
            <a:chExt cx="3608350" cy="4076700"/>
          </a:xfrm>
        </p:grpSpPr>
        <p:sp>
          <p:nvSpPr>
            <p:cNvPr id="516" name="Shape 516"/>
            <p:cNvSpPr/>
            <p:nvPr/>
          </p:nvSpPr>
          <p:spPr>
            <a:xfrm>
              <a:off x="433350" y="0"/>
              <a:ext cx="3175001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Plaintext:</a:t>
              </a:r>
            </a:p>
            <a:p>
              <a:pPr lvl="0" algn="ctr" defTabSz="546100">
                <a:defRPr sz="1800"/>
              </a:pPr>
              <a:r>
                <a:rPr sz="47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rPr>
                <a:t>"Visa928"</a:t>
              </a:r>
            </a:p>
          </p:txBody>
        </p:sp>
        <p:sp>
          <p:nvSpPr>
            <p:cNvPr id="517" name="Shape 517"/>
            <p:cNvSpPr/>
            <p:nvPr/>
          </p:nvSpPr>
          <p:spPr>
            <a:xfrm rot="16200000">
              <a:off x="1011200" y="2393950"/>
              <a:ext cx="2095501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0" y="2921000"/>
              <a:ext cx="1652216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DFF"/>
                  </a:solidFill>
                </a:rPr>
                <a:t>Decrypt</a:t>
              </a:r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5892800" y="850900"/>
            <a:ext cx="4203701" cy="3180800"/>
            <a:chOff x="0" y="0"/>
            <a:chExt cx="4203700" cy="3180799"/>
          </a:xfrm>
        </p:grpSpPr>
        <p:pic>
          <p:nvPicPr>
            <p:cNvPr id="520" name="1194983899606690431network_could_nicolas_cl_.svg.med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03701" cy="318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1" name="Shape 521"/>
            <p:cNvSpPr/>
            <p:nvPr/>
          </p:nvSpPr>
          <p:spPr>
            <a:xfrm>
              <a:off x="622300" y="1016000"/>
              <a:ext cx="3238500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2600"/>
                  </a:solidFill>
                </a:rPr>
                <a:t>Message Might be Intercepted</a:t>
              </a:r>
            </a:p>
          </p:txBody>
        </p:sp>
      </p:grpSp>
      <p:sp>
        <p:nvSpPr>
          <p:cNvPr id="523" name="Shape 523"/>
          <p:cNvSpPr/>
          <p:nvPr/>
        </p:nvSpPr>
        <p:spPr>
          <a:xfrm>
            <a:off x="10382510" y="4254500"/>
            <a:ext cx="2206973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Private Key</a:t>
            </a:r>
          </a:p>
        </p:txBody>
      </p:sp>
      <p:sp>
        <p:nvSpPr>
          <p:cNvPr id="524" name="Shape 524"/>
          <p:cNvSpPr/>
          <p:nvPr/>
        </p:nvSpPr>
        <p:spPr>
          <a:xfrm>
            <a:off x="2165461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You</a:t>
            </a:r>
          </a:p>
        </p:txBody>
      </p:sp>
      <p:sp>
        <p:nvSpPr>
          <p:cNvPr id="525" name="Shape 525"/>
          <p:cNvSpPr/>
          <p:nvPr/>
        </p:nvSpPr>
        <p:spPr>
          <a:xfrm>
            <a:off x="12644611" y="558800"/>
            <a:ext cx="254362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Amazon.com</a:t>
            </a:r>
          </a:p>
        </p:txBody>
      </p:sp>
      <p:sp>
        <p:nvSpPr>
          <p:cNvPr id="526" name="Shape 526"/>
          <p:cNvSpPr/>
          <p:nvPr/>
        </p:nvSpPr>
        <p:spPr>
          <a:xfrm>
            <a:off x="3054410" y="4438650"/>
            <a:ext cx="2209801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Public Key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393700" y="952500"/>
            <a:ext cx="899041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http://en.wikipedia.org/wiki/Colossus_computer</a:t>
            </a:r>
          </a:p>
        </p:txBody>
      </p:sp>
      <p:pic>
        <p:nvPicPr>
          <p:cNvPr id="91" name="Colossu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095500"/>
            <a:ext cx="7481873" cy="495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ColossusRebuild_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5388" y="2260600"/>
            <a:ext cx="5524712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8267700" y="8128000"/>
            <a:ext cx="7094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http://en.wikipedia.org/wiki/Tony_Sale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4216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Certificate Authorities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Integrity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napshot 2008-10-07 11-44-4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68300"/>
            <a:ext cx="13106400" cy="8261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" y="190500"/>
            <a:ext cx="13360400" cy="922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 flipH="1">
            <a:off x="11112500" y="4038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4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222500" y="1651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4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Untitled 2 cop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685800"/>
            <a:ext cx="11671300" cy="775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Untitled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700" y="-2645"/>
            <a:ext cx="12420601" cy="9387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Public-Key Issues</a:t>
            </a:r>
          </a:p>
        </p:txBody>
      </p:sp>
      <p:sp>
        <p:nvSpPr>
          <p:cNvPr id="540" name="Shape 5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Public-key cryptosystems have the problem of securely associating a public key with an individual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 am about to type in my credit card and send it - am I being Phished?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remote server sent me a public key.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Should I use it? Is this really Amazon's public key?</a:t>
            </a:r>
          </a:p>
        </p:txBody>
      </p:sp>
      <p:sp>
        <p:nvSpPr>
          <p:cNvPr id="541" name="Shape 541"/>
          <p:cNvSpPr/>
          <p:nvPr/>
        </p:nvSpPr>
        <p:spPr>
          <a:xfrm>
            <a:off x="5405614" y="8413750"/>
            <a:ext cx="544296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FFFB00"/>
                </a:solidFill>
                <a:hlinkClick r:id="rId2"/>
              </a:rPr>
              <a:t>http://en.wikipedia.org/wiki/Phishing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Digital Certificates</a:t>
            </a:r>
          </a:p>
        </p:txBody>
      </p:sp>
      <p:sp>
        <p:nvSpPr>
          <p:cNvPr id="544" name="Shape 544"/>
          <p:cNvSpPr/>
          <p:nvPr/>
        </p:nvSpPr>
        <p:spPr>
          <a:xfrm>
            <a:off x="3467100" y="8369300"/>
            <a:ext cx="930920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http://en.wikipedia.org/wiki/Public_key_certificate</a:t>
            </a:r>
          </a:p>
        </p:txBody>
      </p:sp>
      <p:sp>
        <p:nvSpPr>
          <p:cNvPr id="545" name="Shape 545"/>
          <p:cNvSpPr/>
          <p:nvPr/>
        </p:nvSpPr>
        <p:spPr>
          <a:xfrm>
            <a:off x="2804033" y="3105150"/>
            <a:ext cx="10642601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In 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2"/>
              </a:rPr>
              <a:t>cryptography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, a </a:t>
            </a:r>
            <a:r>
              <a: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rPr>
              <a:t>public key certificate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(also known as a digital certificate or identity certificate) is an </a:t>
            </a:r>
            <a:r>
              <a:rPr sz="38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rPr>
              <a:t>electronic document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which uses a 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rPr>
              <a:t>digital signature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to bind a 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4"/>
              </a:rPr>
              <a:t>public key</a:t>
            </a:r>
            <a:r>
              <a: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with an identity — information such as the name of a person or an organization, their address, and so forth. </a:t>
            </a:r>
            <a:r>
              <a:rPr sz="3800">
                <a:solidFill>
                  <a:srgbClr val="00FDFF"/>
                </a:solidFill>
                <a:latin typeface="+mn-lt"/>
                <a:ea typeface="+mn-ea"/>
                <a:cs typeface="+mn-cs"/>
                <a:sym typeface="Gill Sans"/>
              </a:rPr>
              <a:t>The certificate can be used to verify that a public key belongs to an individual.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Certificate Authority (CA)</a:t>
            </a:r>
          </a:p>
        </p:txBody>
      </p:sp>
      <p:sp>
        <p:nvSpPr>
          <p:cNvPr id="548" name="Shape 548"/>
          <p:cNvSpPr/>
          <p:nvPr/>
        </p:nvSpPr>
        <p:spPr>
          <a:xfrm>
            <a:off x="3746500" y="8369300"/>
            <a:ext cx="916230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http://en.wikipedia.org/wiki/Certificate_authority</a:t>
            </a:r>
          </a:p>
        </p:txBody>
      </p:sp>
      <p:sp>
        <p:nvSpPr>
          <p:cNvPr id="549" name="Shape 549"/>
          <p:cNvSpPr/>
          <p:nvPr/>
        </p:nvSpPr>
        <p:spPr>
          <a:xfrm>
            <a:off x="32074408" y="4254500"/>
            <a:ext cx="92176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550" name="Shape 550"/>
          <p:cNvSpPr/>
          <p:nvPr/>
        </p:nvSpPr>
        <p:spPr>
          <a:xfrm>
            <a:off x="2931033" y="2952750"/>
            <a:ext cx="10375901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A certificate authority is an entity that issues 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2"/>
              </a:rPr>
              <a:t>digital certificates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. The digital certificate certifies the ownership of a public key by the named subject of the certificate.   A CA is a 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rPr>
              <a:t>trusted third party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that is trusted by both the owner of the certificate and the party relying upon the certificate.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Untitled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0" y="723900"/>
            <a:ext cx="13144500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Untitled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60400"/>
            <a:ext cx="7785100" cy="638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Untitled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800" y="3860800"/>
            <a:ext cx="8191500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Shape 556"/>
          <p:cNvSpPr/>
          <p:nvPr/>
        </p:nvSpPr>
        <p:spPr>
          <a:xfrm>
            <a:off x="9725533" y="1047750"/>
            <a:ext cx="5473701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Your browser comes with certificates/public keys from some certificate authorities built in.  Like Verisign.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Public/Private Keys for </a:t>
            </a:r>
            <a:r>
              <a:rPr sz="7600">
                <a:solidFill>
                  <a:srgbClr val="FF40FF"/>
                </a:solidFill>
              </a:rPr>
              <a:t>Signing</a:t>
            </a:r>
          </a:p>
        </p:txBody>
      </p:sp>
      <p:pic>
        <p:nvPicPr>
          <p:cNvPr id="559" name="500px-Public_key_encryption.sv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2425700"/>
            <a:ext cx="5664201" cy="5539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500px-Public_key_signing.sv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2552700"/>
            <a:ext cx="5791759" cy="5270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/>
          <p:nvPr/>
        </p:nvSpPr>
        <p:spPr>
          <a:xfrm>
            <a:off x="3238500" y="8369300"/>
            <a:ext cx="97840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http://en.wikipedia.org/wiki/Public-key_cryptography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G_136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7100" y="-838875"/>
            <a:ext cx="21120101" cy="1577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trinity-hacking-hd-cropscale-302x25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020" y="6952955"/>
            <a:ext cx="2120901" cy="175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trinity-nmapscreen-hd-cropscale-418x25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69900" y="6946900"/>
            <a:ext cx="2718004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294632" y="7848600"/>
            <a:ext cx="530624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5DE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5DE"/>
                </a:solidFill>
              </a:rPr>
              <a:t>http://nmap.org/movies.html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64" name="Shape 564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65" name="Shape 565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66" name="Shape 566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67" name="Shape 567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68" name="Shape 568"/>
          <p:cNvSpPr/>
          <p:nvPr/>
        </p:nvSpPr>
        <p:spPr>
          <a:xfrm>
            <a:off x="1178433" y="450850"/>
            <a:ext cx="2832101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How Amazon gets a public key signed by Verisign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4368" y="8520688"/>
            <a:ext cx="41235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When you bought your laptop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81" name="Shape 581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82" name="Shape 582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83" name="Shape 583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84" name="Shape 584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85" name="Shape 585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sp>
        <p:nvSpPr>
          <p:cNvPr id="590" name="Shape 590"/>
          <p:cNvSpPr/>
          <p:nvPr/>
        </p:nvSpPr>
        <p:spPr>
          <a:xfrm>
            <a:off x="1308100" y="3346312"/>
            <a:ext cx="4000500" cy="6223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Public Key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4368" y="8520688"/>
            <a:ext cx="2223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Six months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81" name="Shape 581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82" name="Shape 582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83" name="Shape 583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84" name="Shape 584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85" name="Shape 585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sp>
        <p:nvSpPr>
          <p:cNvPr id="586" name="Shape 586"/>
          <p:cNvSpPr/>
          <p:nvPr/>
        </p:nvSpPr>
        <p:spPr>
          <a:xfrm>
            <a:off x="9956627" y="1731582"/>
            <a:ext cx="4000500" cy="622300"/>
          </a:xfrm>
          <a:prstGeom prst="rect">
            <a:avLst/>
          </a:prstGeom>
          <a:solidFill>
            <a:srgbClr val="00905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Public Key</a:t>
            </a:r>
          </a:p>
        </p:txBody>
      </p:sp>
      <p:sp>
        <p:nvSpPr>
          <p:cNvPr id="590" name="Shape 590"/>
          <p:cNvSpPr/>
          <p:nvPr/>
        </p:nvSpPr>
        <p:spPr>
          <a:xfrm>
            <a:off x="1308100" y="3346312"/>
            <a:ext cx="4000500" cy="6223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Public Key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4368" y="8520688"/>
            <a:ext cx="2223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Six months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0028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81" name="Shape 581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82" name="Shape 582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83" name="Shape 583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84" name="Shape 584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85" name="Shape 585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grpSp>
        <p:nvGrpSpPr>
          <p:cNvPr id="589" name="Group 589"/>
          <p:cNvGrpSpPr/>
          <p:nvPr/>
        </p:nvGrpSpPr>
        <p:grpSpPr>
          <a:xfrm>
            <a:off x="9778827" y="1566482"/>
            <a:ext cx="4737100" cy="2374900"/>
            <a:chOff x="0" y="0"/>
            <a:chExt cx="4737100" cy="2374900"/>
          </a:xfrm>
        </p:grpSpPr>
        <p:sp>
          <p:nvSpPr>
            <p:cNvPr id="586" name="Shape 586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  <p:sp>
        <p:nvSpPr>
          <p:cNvPr id="590" name="Shape 590"/>
          <p:cNvSpPr/>
          <p:nvPr/>
        </p:nvSpPr>
        <p:spPr>
          <a:xfrm>
            <a:off x="1308100" y="3346312"/>
            <a:ext cx="4000500" cy="6223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Public Key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4368" y="8520688"/>
            <a:ext cx="2223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Six months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5303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93" name="Shape 593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94" name="Shape 594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95" name="Shape 595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96" name="Shape 596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97" name="Shape 597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grpSp>
        <p:nvGrpSpPr>
          <p:cNvPr id="602" name="Group 602"/>
          <p:cNvGrpSpPr/>
          <p:nvPr/>
        </p:nvGrpSpPr>
        <p:grpSpPr>
          <a:xfrm>
            <a:off x="1287276" y="1403350"/>
            <a:ext cx="4737100" cy="2374900"/>
            <a:chOff x="0" y="0"/>
            <a:chExt cx="4737100" cy="2374900"/>
          </a:xfrm>
        </p:grpSpPr>
        <p:sp>
          <p:nvSpPr>
            <p:cNvPr id="599" name="Shape 599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44368" y="8520688"/>
            <a:ext cx="22239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Six months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93" name="Shape 593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94" name="Shape 594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95" name="Shape 595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96" name="Shape 596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97" name="Shape 597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grpSp>
        <p:nvGrpSpPr>
          <p:cNvPr id="602" name="Group 602"/>
          <p:cNvGrpSpPr/>
          <p:nvPr/>
        </p:nvGrpSpPr>
        <p:grpSpPr>
          <a:xfrm>
            <a:off x="1287276" y="1403350"/>
            <a:ext cx="4737100" cy="2374900"/>
            <a:chOff x="0" y="0"/>
            <a:chExt cx="4737100" cy="2374900"/>
          </a:xfrm>
        </p:grpSpPr>
        <p:sp>
          <p:nvSpPr>
            <p:cNvPr id="599" name="Shape 599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44368" y="8520688"/>
            <a:ext cx="25149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FF00"/>
                </a:solidFill>
              </a:rPr>
              <a:t>Five seconds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Shape 610"/>
          <p:cNvSpPr/>
          <p:nvPr/>
        </p:nvSpPr>
        <p:spPr>
          <a:xfrm>
            <a:off x="4949390" y="7727951"/>
            <a:ext cx="6986474" cy="620856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9278698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93" name="Shape 593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94" name="Shape 594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95" name="Shape 595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96" name="Shape 596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97" name="Shape 597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grpSp>
        <p:nvGrpSpPr>
          <p:cNvPr id="602" name="Group 602"/>
          <p:cNvGrpSpPr/>
          <p:nvPr/>
        </p:nvGrpSpPr>
        <p:grpSpPr>
          <a:xfrm>
            <a:off x="1287276" y="1403350"/>
            <a:ext cx="4737100" cy="2374900"/>
            <a:chOff x="0" y="0"/>
            <a:chExt cx="4737100" cy="2374900"/>
          </a:xfrm>
        </p:grpSpPr>
        <p:sp>
          <p:nvSpPr>
            <p:cNvPr id="599" name="Shape 599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44368" y="8520688"/>
            <a:ext cx="25149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FF00"/>
                </a:solidFill>
              </a:rPr>
              <a:t>Five seconds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Shape 610"/>
          <p:cNvSpPr/>
          <p:nvPr/>
        </p:nvSpPr>
        <p:spPr>
          <a:xfrm>
            <a:off x="3633677" y="8195939"/>
            <a:ext cx="8302187" cy="152867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15" name="Shape 627"/>
          <p:cNvSpPr/>
          <p:nvPr/>
        </p:nvSpPr>
        <p:spPr>
          <a:xfrm flipH="1" flipV="1">
            <a:off x="6044367" y="2986754"/>
            <a:ext cx="4809625" cy="1788446"/>
          </a:xfrm>
          <a:prstGeom prst="line">
            <a:avLst/>
          </a:prstGeom>
          <a:ln w="88900">
            <a:solidFill>
              <a:srgbClr val="00F9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16" name="Group 635"/>
          <p:cNvGrpSpPr/>
          <p:nvPr/>
        </p:nvGrpSpPr>
        <p:grpSpPr>
          <a:xfrm>
            <a:off x="11087100" y="3987800"/>
            <a:ext cx="4737100" cy="2374900"/>
            <a:chOff x="0" y="0"/>
            <a:chExt cx="4737100" cy="2374900"/>
          </a:xfrm>
        </p:grpSpPr>
        <p:sp>
          <p:nvSpPr>
            <p:cNvPr id="17" name="Shape 632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18" name="Shape 633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9" name="Shape 634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541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  <p:bldP spid="15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895517" y="666750"/>
            <a:ext cx="1862733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Verisign</a:t>
            </a:r>
          </a:p>
        </p:txBody>
      </p:sp>
      <p:sp>
        <p:nvSpPr>
          <p:cNvPr id="593" name="Shape 593"/>
          <p:cNvSpPr/>
          <p:nvPr/>
        </p:nvSpPr>
        <p:spPr>
          <a:xfrm>
            <a:off x="1193589" y="7727950"/>
            <a:ext cx="1977058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Amazon</a:t>
            </a:r>
          </a:p>
        </p:txBody>
      </p:sp>
      <p:sp>
        <p:nvSpPr>
          <p:cNvPr id="594" name="Shape 594"/>
          <p:cNvSpPr/>
          <p:nvPr/>
        </p:nvSpPr>
        <p:spPr>
          <a:xfrm>
            <a:off x="12204737" y="8020049"/>
            <a:ext cx="290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40FF"/>
                </a:solidFill>
              </a:rPr>
              <a:t>Your Laptop</a:t>
            </a:r>
          </a:p>
        </p:txBody>
      </p:sp>
      <p:sp>
        <p:nvSpPr>
          <p:cNvPr id="595" name="Shape 595"/>
          <p:cNvSpPr/>
          <p:nvPr/>
        </p:nvSpPr>
        <p:spPr>
          <a:xfrm>
            <a:off x="11658600" y="6819900"/>
            <a:ext cx="4000500" cy="622300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Public Key</a:t>
            </a:r>
          </a:p>
        </p:txBody>
      </p:sp>
      <p:sp>
        <p:nvSpPr>
          <p:cNvPr id="596" name="Shape 596"/>
          <p:cNvSpPr/>
          <p:nvPr/>
        </p:nvSpPr>
        <p:spPr>
          <a:xfrm>
            <a:off x="9337030" y="469900"/>
            <a:ext cx="3764534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Verisign Private Key</a:t>
            </a:r>
          </a:p>
        </p:txBody>
      </p:sp>
      <p:sp>
        <p:nvSpPr>
          <p:cNvPr id="597" name="Shape 597"/>
          <p:cNvSpPr/>
          <p:nvPr/>
        </p:nvSpPr>
        <p:spPr>
          <a:xfrm>
            <a:off x="1287276" y="4254500"/>
            <a:ext cx="3858072" cy="622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Amazon Private Key</a:t>
            </a:r>
          </a:p>
        </p:txBody>
      </p:sp>
      <p:grpSp>
        <p:nvGrpSpPr>
          <p:cNvPr id="602" name="Group 602"/>
          <p:cNvGrpSpPr/>
          <p:nvPr/>
        </p:nvGrpSpPr>
        <p:grpSpPr>
          <a:xfrm>
            <a:off x="1287276" y="1403350"/>
            <a:ext cx="4737100" cy="2374900"/>
            <a:chOff x="0" y="0"/>
            <a:chExt cx="4737100" cy="2374900"/>
          </a:xfrm>
        </p:grpSpPr>
        <p:sp>
          <p:nvSpPr>
            <p:cNvPr id="599" name="Shape 599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44368" y="8520688"/>
            <a:ext cx="23613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FF00"/>
                </a:solidFill>
              </a:rPr>
              <a:t>One second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ago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Shape 610"/>
          <p:cNvSpPr/>
          <p:nvPr/>
        </p:nvSpPr>
        <p:spPr>
          <a:xfrm>
            <a:off x="4092296" y="8137146"/>
            <a:ext cx="7843568" cy="0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arrow"/>
            <a:tailEnd type="arrow"/>
          </a:ln>
        </p:spPr>
        <p:txBody>
          <a:bodyPr lIns="0" tIns="0" rIns="0" bIns="0"/>
          <a:lstStyle/>
          <a:p>
            <a:pPr lvl="0"/>
            <a:endParaRPr/>
          </a:p>
        </p:txBody>
      </p:sp>
      <p:grpSp>
        <p:nvGrpSpPr>
          <p:cNvPr id="16" name="Group 635"/>
          <p:cNvGrpSpPr/>
          <p:nvPr/>
        </p:nvGrpSpPr>
        <p:grpSpPr>
          <a:xfrm>
            <a:off x="11087100" y="3987800"/>
            <a:ext cx="4737100" cy="2374900"/>
            <a:chOff x="0" y="0"/>
            <a:chExt cx="4737100" cy="2374900"/>
          </a:xfrm>
        </p:grpSpPr>
        <p:sp>
          <p:nvSpPr>
            <p:cNvPr id="17" name="Shape 632"/>
            <p:cNvSpPr/>
            <p:nvPr/>
          </p:nvSpPr>
          <p:spPr>
            <a:xfrm>
              <a:off x="177800" y="165100"/>
              <a:ext cx="4000500" cy="622300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B00"/>
                  </a:solidFill>
                </a:rPr>
                <a:t>Amazon Public Key</a:t>
              </a:r>
            </a:p>
          </p:txBody>
        </p:sp>
        <p:sp>
          <p:nvSpPr>
            <p:cNvPr id="18" name="Shape 633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4610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9" name="Shape 634"/>
            <p:cNvSpPr/>
            <p:nvPr/>
          </p:nvSpPr>
          <p:spPr>
            <a:xfrm>
              <a:off x="337740" y="1085850"/>
              <a:ext cx="2786287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 algn="ctr" defTabSz="546100">
                <a:defRPr sz="1800"/>
              </a:pPr>
              <a:r>
                <a:rPr sz="3600">
                  <a:solidFill>
                    <a:srgbClr val="FFFB00"/>
                  </a:solidFill>
                  <a:latin typeface="+mn-lt"/>
                  <a:ea typeface="+mn-ea"/>
                  <a:cs typeface="+mn-cs"/>
                  <a:sym typeface="Gill Sans"/>
                </a:rPr>
                <a:t>Cert: Amazon</a:t>
              </a:r>
            </a:p>
            <a:p>
              <a:pPr lvl="0" algn="ctr" defTabSz="546100">
                <a:defRPr sz="1800"/>
              </a:pPr>
              <a:r>
                <a:rPr sz="3600">
                  <a:solidFill>
                    <a:srgbClr val="00F900"/>
                  </a:solidFill>
                  <a:latin typeface="+mn-lt"/>
                  <a:ea typeface="+mn-ea"/>
                  <a:cs typeface="+mn-cs"/>
                  <a:sym typeface="Gill Sans"/>
                </a:rPr>
                <a:t>-- Verisign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8294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Certificate Authority (CA)</a:t>
            </a:r>
          </a:p>
        </p:txBody>
      </p:sp>
      <p:sp>
        <p:nvSpPr>
          <p:cNvPr id="638" name="Shape 638"/>
          <p:cNvSpPr/>
          <p:nvPr/>
        </p:nvSpPr>
        <p:spPr>
          <a:xfrm>
            <a:off x="3746500" y="8369300"/>
            <a:ext cx="916230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http://en.wikipedia.org/wiki/Certificate_authority</a:t>
            </a:r>
          </a:p>
        </p:txBody>
      </p:sp>
      <p:sp>
        <p:nvSpPr>
          <p:cNvPr id="639" name="Shape 639"/>
          <p:cNvSpPr/>
          <p:nvPr/>
        </p:nvSpPr>
        <p:spPr>
          <a:xfrm>
            <a:off x="32074408" y="4254500"/>
            <a:ext cx="92176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Text</a:t>
            </a:r>
          </a:p>
        </p:txBody>
      </p:sp>
      <p:sp>
        <p:nvSpPr>
          <p:cNvPr id="640" name="Shape 640"/>
          <p:cNvSpPr/>
          <p:nvPr/>
        </p:nvSpPr>
        <p:spPr>
          <a:xfrm>
            <a:off x="3134233" y="3079750"/>
            <a:ext cx="10375901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46100">
              <a:defRPr sz="1800"/>
            </a:pP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A certificate authority is an entity that issues 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2"/>
              </a:rPr>
              <a:t>digital certificates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. The digital certificate certifies the ownership of a public key by the named subject of the certificate.   A CA is a 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  <a:hlinkClick r:id="rId3"/>
              </a:rPr>
              <a:t>trusted third party</a:t>
            </a:r>
            <a:r>
              <a: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rPr>
              <a:t> that is trusted by both the owner of the certificate and the party relying upon the certificate.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Snapshot 2008-09-30 12-32-5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196030"/>
            <a:ext cx="11188700" cy="8752262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2794000" y="2781300"/>
            <a:ext cx="10236200" cy="1016000"/>
          </a:xfrm>
          <a:prstGeom prst="rect">
            <a:avLst/>
          </a:prstGeom>
          <a:ln w="762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v</a:t>
            </a:r>
          </a:p>
        </p:txBody>
      </p:sp>
      <p:sp>
        <p:nvSpPr>
          <p:cNvPr id="644" name="Shape 644"/>
          <p:cNvSpPr/>
          <p:nvPr/>
        </p:nvSpPr>
        <p:spPr>
          <a:xfrm>
            <a:off x="2794000" y="2768600"/>
            <a:ext cx="10236200" cy="368300"/>
          </a:xfrm>
          <a:prstGeom prst="rect">
            <a:avLst/>
          </a:prstGeom>
          <a:solidFill>
            <a:srgbClr val="FF2600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114299" y="8661400"/>
            <a:ext cx="368302" cy="36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5150" y="6742668"/>
            <a:ext cx="79087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http://</a:t>
            </a:r>
            <a:r>
              <a:rPr lang="en-US" sz="3600" dirty="0" err="1">
                <a:solidFill>
                  <a:srgbClr val="FFFF00"/>
                </a:solidFill>
              </a:rPr>
              <a:t>en.wikipedia.org</a:t>
            </a:r>
            <a:r>
              <a:rPr lang="en-US" sz="3600" dirty="0">
                <a:solidFill>
                  <a:srgbClr val="FFFF00"/>
                </a:solidFill>
              </a:rPr>
              <a:t>/wiki/</a:t>
            </a:r>
            <a:r>
              <a:rPr lang="en-US" sz="3600" dirty="0" err="1" smtClean="0">
                <a:solidFill>
                  <a:srgbClr val="FFFF00"/>
                </a:solidFill>
              </a:rPr>
              <a:t>Tony_Sale</a:t>
            </a:r>
            <a:endParaRPr lang="en-US" sz="3600" dirty="0" smtClean="0">
              <a:solidFill>
                <a:srgbClr val="FFFF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January 1931 – August 2011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6" name="Picture 5" descr="tony_s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1" y="440265"/>
            <a:ext cx="8307775" cy="5782735"/>
          </a:xfrm>
          <a:prstGeom prst="rect">
            <a:avLst/>
          </a:prstGeom>
        </p:spPr>
      </p:pic>
      <p:pic>
        <p:nvPicPr>
          <p:cNvPr id="7" name="Untitled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2116" y="3953933"/>
            <a:ext cx="4762185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Untitl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84949" y="685800"/>
            <a:ext cx="4669352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4"/>
          <p:cNvSpPr/>
          <p:nvPr/>
        </p:nvSpPr>
        <p:spPr>
          <a:xfrm>
            <a:off x="7332092" y="8078516"/>
            <a:ext cx="880735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5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B00"/>
                </a:solidFill>
                <a:hlinkClick r:id="rId5"/>
              </a:rPr>
              <a:t>http://www.youtube.com/watch?v=5nK_ft0Lf1s</a:t>
            </a:r>
          </a:p>
        </p:txBody>
      </p:sp>
    </p:spTree>
    <p:extLst>
      <p:ext uri="{BB962C8B-B14F-4D97-AF65-F5344CB8AC3E}">
        <p14:creationId xmlns:p14="http://schemas.microsoft.com/office/powerpoint/2010/main" val="592081503"/>
      </p:ext>
    </p:extLst>
  </p:cSld>
  <p:clrMapOvr>
    <a:masterClrMapping/>
  </p:clrMapOvr>
  <p:transition xmlns:p14="http://schemas.microsoft.com/office/powerpoint/2010/main"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Summary</a:t>
            </a:r>
          </a:p>
        </p:txBody>
      </p:sp>
      <p:sp>
        <p:nvSpPr>
          <p:cNvPr id="648" name="Shape 64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4889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Message Confidentiality / Message Integrity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Encrypting  / Decrypting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Message digests and message signing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Shared Secret Key / Public Private Key</a:t>
            </a:r>
          </a:p>
        </p:txBody>
      </p:sp>
      <p:sp>
        <p:nvSpPr>
          <p:cNvPr id="649" name="Shape 649"/>
          <p:cNvSpPr/>
          <p:nvPr/>
        </p:nvSpPr>
        <p:spPr>
          <a:xfrm>
            <a:off x="1116148" y="7918450"/>
            <a:ext cx="140208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2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  <a:hlinkClick r:id="rId2"/>
              </a:rPr>
              <a:t>Gambling with Secrets: http://www.youtube.com/playlist?list=PLB4D701646DAF0817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-imitation-game-po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33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5862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2985</Words>
  <Application>Microsoft Macintosh PowerPoint</Application>
  <PresentationFormat>Custom</PresentationFormat>
  <Paragraphs>433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White</vt:lpstr>
      <vt:lpstr>Security</vt:lpstr>
      <vt:lpstr>Paranoia</vt:lpstr>
      <vt:lpstr>Security is always a Tradeoff</vt:lpstr>
      <vt:lpstr>Alan Turing and Bletchley 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Meet some Nice People</vt:lpstr>
      <vt:lpstr>People With Bad Intent</vt:lpstr>
      <vt:lpstr>Terminology</vt:lpstr>
      <vt:lpstr>Ensuring Confidentiality Encryption and Decryption</vt:lpstr>
      <vt:lpstr>Terminology</vt:lpstr>
      <vt:lpstr>Terminology</vt:lpstr>
      <vt:lpstr>Two Kinds of Systems</vt:lpstr>
      <vt:lpstr>PowerPoint Presentation</vt:lpstr>
      <vt:lpstr>Caesar Cipher</vt:lpstr>
      <vt:lpstr>PowerPoint Presentation</vt:lpstr>
      <vt:lpstr>PowerPoint Presentation</vt:lpstr>
      <vt:lpstr>Break the Code I</vt:lpstr>
      <vt:lpstr>Break the Code I</vt:lpstr>
      <vt:lpstr>Break the Code II</vt:lpstr>
      <vt:lpstr>Break the Code II</vt:lpstr>
      <vt:lpstr>Cryptographic Hashes Integrity</vt:lpstr>
      <vt:lpstr>Terminology</vt:lpstr>
      <vt:lpstr>Cryptographic Hash</vt:lpstr>
      <vt:lpstr>PowerPoint Presentation</vt:lpstr>
      <vt:lpstr>PowerPoint Presentation</vt:lpstr>
      <vt:lpstr>Hashes for Passwords</vt:lpstr>
      <vt:lpstr>PowerPoint Presentation</vt:lpstr>
      <vt:lpstr>Digital Signatures Message Integrity</vt:lpstr>
      <vt:lpstr>Message Integrity</vt:lpstr>
      <vt:lpstr>PowerPoint Presentation</vt:lpstr>
      <vt:lpstr>Simple Message Signing</vt:lpstr>
      <vt:lpstr>Receiving a Signed Message</vt:lpstr>
      <vt:lpstr>PowerPoint Presentation</vt:lpstr>
      <vt:lpstr>PowerPoint Presentation</vt:lpstr>
      <vt:lpstr>PowerPoint Presentation</vt:lpstr>
      <vt:lpstr>PowerPoint Presentation</vt:lpstr>
      <vt:lpstr>Security for TCP</vt:lpstr>
      <vt:lpstr>PowerPoint Presentation</vt:lpstr>
      <vt:lpstr>Transport Layer Security (TLS)</vt:lpstr>
      <vt:lpstr>PowerPoint Presentation</vt:lpstr>
      <vt:lpstr>PowerPoint Presentation</vt:lpstr>
      <vt:lpstr>Web-Scale Secret Management Public Key Encryption</vt:lpstr>
      <vt:lpstr>Secret Key Shortcomings</vt:lpstr>
      <vt:lpstr>Establishing Keys at a Distance</vt:lpstr>
      <vt:lpstr>PowerPoint Presentation</vt:lpstr>
      <vt:lpstr>Public Key</vt:lpstr>
      <vt:lpstr>Generating Public/Private Pairs</vt:lpstr>
      <vt:lpstr>Public Key Math (light)</vt:lpstr>
      <vt:lpstr>Public Key Math (light)</vt:lpstr>
      <vt:lpstr>RSA Encryption</vt:lpstr>
      <vt:lpstr>RSA Math (Light)</vt:lpstr>
      <vt:lpstr>PowerPoint Presentation</vt:lpstr>
      <vt:lpstr>PowerPoint Presentation</vt:lpstr>
      <vt:lpstr>PowerPoint Presentation</vt:lpstr>
      <vt:lpstr>PowerPoint Presentation</vt:lpstr>
      <vt:lpstr>Certificate Authorities Integrity</vt:lpstr>
      <vt:lpstr>PowerPoint Presentation</vt:lpstr>
      <vt:lpstr>PowerPoint Presentation</vt:lpstr>
      <vt:lpstr>PowerPoint Presentation</vt:lpstr>
      <vt:lpstr>Public-Key Issues</vt:lpstr>
      <vt:lpstr>Digital Certificates</vt:lpstr>
      <vt:lpstr>Certificate Authority (CA)</vt:lpstr>
      <vt:lpstr>PowerPoint Presentation</vt:lpstr>
      <vt:lpstr>PowerPoint Presentation</vt:lpstr>
      <vt:lpstr>Public/Private Keys for Signing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Certificate Authority (CA)</vt:lpstr>
      <vt:lpstr>PowerPoint Presentation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</dc:title>
  <cp:lastModifiedBy>Charles Severance</cp:lastModifiedBy>
  <cp:revision>7</cp:revision>
  <dcterms:modified xsi:type="dcterms:W3CDTF">2014-12-05T17:58:43Z</dcterms:modified>
</cp:coreProperties>
</file>